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4" r:id="rId3"/>
  </p:sldMasterIdLst>
  <p:notesMasterIdLst>
    <p:notesMasterId r:id="rId61"/>
  </p:notesMasterIdLst>
  <p:sldIdLst>
    <p:sldId id="542" r:id="rId4"/>
    <p:sldId id="1843" r:id="rId5"/>
    <p:sldId id="1899" r:id="rId6"/>
    <p:sldId id="1900" r:id="rId7"/>
    <p:sldId id="1901" r:id="rId8"/>
    <p:sldId id="1902" r:id="rId9"/>
    <p:sldId id="1903" r:id="rId10"/>
    <p:sldId id="1821" r:id="rId11"/>
    <p:sldId id="1847" r:id="rId12"/>
    <p:sldId id="1885" r:id="rId13"/>
    <p:sldId id="1886" r:id="rId14"/>
    <p:sldId id="1887" r:id="rId15"/>
    <p:sldId id="1888" r:id="rId16"/>
    <p:sldId id="1889" r:id="rId17"/>
    <p:sldId id="1890" r:id="rId18"/>
    <p:sldId id="1891" r:id="rId19"/>
    <p:sldId id="1892" r:id="rId20"/>
    <p:sldId id="1893" r:id="rId21"/>
    <p:sldId id="1894" r:id="rId22"/>
    <p:sldId id="1896" r:id="rId23"/>
    <p:sldId id="1897" r:id="rId24"/>
    <p:sldId id="1898" r:id="rId25"/>
    <p:sldId id="1848" r:id="rId26"/>
    <p:sldId id="1849" r:id="rId27"/>
    <p:sldId id="1859" r:id="rId28"/>
    <p:sldId id="1850" r:id="rId29"/>
    <p:sldId id="1852" r:id="rId30"/>
    <p:sldId id="1851" r:id="rId31"/>
    <p:sldId id="1853" r:id="rId32"/>
    <p:sldId id="1854" r:id="rId33"/>
    <p:sldId id="1856" r:id="rId34"/>
    <p:sldId id="1882" r:id="rId35"/>
    <p:sldId id="1857" r:id="rId36"/>
    <p:sldId id="1883" r:id="rId37"/>
    <p:sldId id="1858" r:id="rId38"/>
    <p:sldId id="1860" r:id="rId39"/>
    <p:sldId id="1861" r:id="rId40"/>
    <p:sldId id="1862" r:id="rId41"/>
    <p:sldId id="1863" r:id="rId42"/>
    <p:sldId id="1864" r:id="rId43"/>
    <p:sldId id="1865" r:id="rId44"/>
    <p:sldId id="1866" r:id="rId45"/>
    <p:sldId id="1867" r:id="rId46"/>
    <p:sldId id="1868" r:id="rId47"/>
    <p:sldId id="1869" r:id="rId48"/>
    <p:sldId id="1870" r:id="rId49"/>
    <p:sldId id="1871" r:id="rId50"/>
    <p:sldId id="1872" r:id="rId51"/>
    <p:sldId id="1873" r:id="rId52"/>
    <p:sldId id="1884" r:id="rId53"/>
    <p:sldId id="1875" r:id="rId54"/>
    <p:sldId id="1876" r:id="rId55"/>
    <p:sldId id="1877" r:id="rId56"/>
    <p:sldId id="1878" r:id="rId57"/>
    <p:sldId id="1879" r:id="rId58"/>
    <p:sldId id="1880" r:id="rId59"/>
    <p:sldId id="1881"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47"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4.wmf"/><Relationship Id="rId7" Type="http://schemas.openxmlformats.org/officeDocument/2006/relationships/image" Target="../media/image48.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 Id="rId9"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FEDAB-C7CE-485C-9D15-D30CE1E2DB5B}" type="datetimeFigureOut">
              <a:rPr lang="zh-CN" altLang="en-US" smtClean="0"/>
              <a:t>2022/4/25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A5FA-EEC2-459F-9305-EF796DD81973}" type="slidenum">
              <a:rPr lang="zh-CN" altLang="en-US" smtClean="0"/>
              <a:t>‹#›</a:t>
            </a:fld>
            <a:endParaRPr lang="zh-CN" altLang="en-US"/>
          </a:p>
        </p:txBody>
      </p:sp>
    </p:spTree>
    <p:extLst>
      <p:ext uri="{BB962C8B-B14F-4D97-AF65-F5344CB8AC3E}">
        <p14:creationId xmlns:p14="http://schemas.microsoft.com/office/powerpoint/2010/main" val="2055996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xmlns=""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xmlns=""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xmlns=""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11</a:t>
            </a:fld>
            <a:endParaRPr lang="zh-CN" altLang="en-US"/>
          </a:p>
        </p:txBody>
      </p:sp>
    </p:spTree>
    <p:extLst>
      <p:ext uri="{BB962C8B-B14F-4D97-AF65-F5344CB8AC3E}">
        <p14:creationId xmlns:p14="http://schemas.microsoft.com/office/powerpoint/2010/main" val="1090814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12</a:t>
            </a:fld>
            <a:endParaRPr lang="zh-CN" altLang="en-US"/>
          </a:p>
        </p:txBody>
      </p:sp>
    </p:spTree>
    <p:extLst>
      <p:ext uri="{BB962C8B-B14F-4D97-AF65-F5344CB8AC3E}">
        <p14:creationId xmlns:p14="http://schemas.microsoft.com/office/powerpoint/2010/main" val="867422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13</a:t>
            </a:fld>
            <a:endParaRPr lang="zh-CN" altLang="en-US"/>
          </a:p>
        </p:txBody>
      </p:sp>
    </p:spTree>
    <p:extLst>
      <p:ext uri="{BB962C8B-B14F-4D97-AF65-F5344CB8AC3E}">
        <p14:creationId xmlns:p14="http://schemas.microsoft.com/office/powerpoint/2010/main" val="153172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14</a:t>
            </a:fld>
            <a:endParaRPr lang="zh-CN" altLang="en-US"/>
          </a:p>
        </p:txBody>
      </p:sp>
    </p:spTree>
    <p:extLst>
      <p:ext uri="{BB962C8B-B14F-4D97-AF65-F5344CB8AC3E}">
        <p14:creationId xmlns:p14="http://schemas.microsoft.com/office/powerpoint/2010/main" val="1854179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15</a:t>
            </a:fld>
            <a:endParaRPr lang="zh-CN" altLang="en-US"/>
          </a:p>
        </p:txBody>
      </p:sp>
    </p:spTree>
    <p:extLst>
      <p:ext uri="{BB962C8B-B14F-4D97-AF65-F5344CB8AC3E}">
        <p14:creationId xmlns:p14="http://schemas.microsoft.com/office/powerpoint/2010/main" val="2448647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16</a:t>
            </a:fld>
            <a:endParaRPr lang="zh-CN" altLang="en-US"/>
          </a:p>
        </p:txBody>
      </p:sp>
    </p:spTree>
    <p:extLst>
      <p:ext uri="{BB962C8B-B14F-4D97-AF65-F5344CB8AC3E}">
        <p14:creationId xmlns:p14="http://schemas.microsoft.com/office/powerpoint/2010/main" val="3185388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17</a:t>
            </a:fld>
            <a:endParaRPr lang="zh-CN" altLang="en-US"/>
          </a:p>
        </p:txBody>
      </p:sp>
    </p:spTree>
    <p:extLst>
      <p:ext uri="{BB962C8B-B14F-4D97-AF65-F5344CB8AC3E}">
        <p14:creationId xmlns:p14="http://schemas.microsoft.com/office/powerpoint/2010/main" val="843956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18</a:t>
            </a:fld>
            <a:endParaRPr lang="zh-CN" altLang="en-US"/>
          </a:p>
        </p:txBody>
      </p:sp>
    </p:spTree>
    <p:extLst>
      <p:ext uri="{BB962C8B-B14F-4D97-AF65-F5344CB8AC3E}">
        <p14:creationId xmlns:p14="http://schemas.microsoft.com/office/powerpoint/2010/main" val="2671106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19</a:t>
            </a:fld>
            <a:endParaRPr lang="zh-CN" altLang="en-US"/>
          </a:p>
        </p:txBody>
      </p:sp>
    </p:spTree>
    <p:extLst>
      <p:ext uri="{BB962C8B-B14F-4D97-AF65-F5344CB8AC3E}">
        <p14:creationId xmlns:p14="http://schemas.microsoft.com/office/powerpoint/2010/main" val="4211869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20</a:t>
            </a:fld>
            <a:endParaRPr lang="zh-CN" altLang="en-US"/>
          </a:p>
        </p:txBody>
      </p:sp>
    </p:spTree>
    <p:extLst>
      <p:ext uri="{BB962C8B-B14F-4D97-AF65-F5344CB8AC3E}">
        <p14:creationId xmlns:p14="http://schemas.microsoft.com/office/powerpoint/2010/main" val="3682895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solidFill>
                  <a:prstClr val="black"/>
                </a:solidFill>
              </a:rPr>
              <a:pPr/>
              <a:t>3</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21</a:t>
            </a:fld>
            <a:endParaRPr lang="zh-CN" altLang="en-US"/>
          </a:p>
        </p:txBody>
      </p:sp>
    </p:spTree>
    <p:extLst>
      <p:ext uri="{BB962C8B-B14F-4D97-AF65-F5344CB8AC3E}">
        <p14:creationId xmlns:p14="http://schemas.microsoft.com/office/powerpoint/2010/main" val="4236063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22</a:t>
            </a:fld>
            <a:endParaRPr lang="zh-CN" altLang="en-US"/>
          </a:p>
        </p:txBody>
      </p:sp>
    </p:spTree>
    <p:extLst>
      <p:ext uri="{BB962C8B-B14F-4D97-AF65-F5344CB8AC3E}">
        <p14:creationId xmlns:p14="http://schemas.microsoft.com/office/powerpoint/2010/main" val="459467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xmlns=""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xmlns=""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xmlns=""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46062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24</a:t>
            </a:fld>
            <a:endParaRPr lang="zh-CN" altLang="en-US"/>
          </a:p>
        </p:txBody>
      </p:sp>
    </p:spTree>
    <p:extLst>
      <p:ext uri="{BB962C8B-B14F-4D97-AF65-F5344CB8AC3E}">
        <p14:creationId xmlns:p14="http://schemas.microsoft.com/office/powerpoint/2010/main" val="2864951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xmlns=""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xmlns=""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xmlns=""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478541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26</a:t>
            </a:fld>
            <a:endParaRPr lang="zh-CN" altLang="en-US"/>
          </a:p>
        </p:txBody>
      </p:sp>
    </p:spTree>
    <p:extLst>
      <p:ext uri="{BB962C8B-B14F-4D97-AF65-F5344CB8AC3E}">
        <p14:creationId xmlns:p14="http://schemas.microsoft.com/office/powerpoint/2010/main" val="2874376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27</a:t>
            </a:fld>
            <a:endParaRPr lang="zh-CN" altLang="en-US"/>
          </a:p>
        </p:txBody>
      </p:sp>
    </p:spTree>
    <p:extLst>
      <p:ext uri="{BB962C8B-B14F-4D97-AF65-F5344CB8AC3E}">
        <p14:creationId xmlns:p14="http://schemas.microsoft.com/office/powerpoint/2010/main" val="1595532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28</a:t>
            </a:fld>
            <a:endParaRPr lang="zh-CN" altLang="en-US"/>
          </a:p>
        </p:txBody>
      </p:sp>
    </p:spTree>
    <p:extLst>
      <p:ext uri="{BB962C8B-B14F-4D97-AF65-F5344CB8AC3E}">
        <p14:creationId xmlns:p14="http://schemas.microsoft.com/office/powerpoint/2010/main" val="1679942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29</a:t>
            </a:fld>
            <a:endParaRPr lang="zh-CN" altLang="en-US"/>
          </a:p>
        </p:txBody>
      </p:sp>
    </p:spTree>
    <p:extLst>
      <p:ext uri="{BB962C8B-B14F-4D97-AF65-F5344CB8AC3E}">
        <p14:creationId xmlns:p14="http://schemas.microsoft.com/office/powerpoint/2010/main" val="1391636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30</a:t>
            </a:fld>
            <a:endParaRPr lang="zh-CN" altLang="en-US"/>
          </a:p>
        </p:txBody>
      </p:sp>
    </p:spTree>
    <p:extLst>
      <p:ext uri="{BB962C8B-B14F-4D97-AF65-F5344CB8AC3E}">
        <p14:creationId xmlns:p14="http://schemas.microsoft.com/office/powerpoint/2010/main" val="2519346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3486795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31</a:t>
            </a:fld>
            <a:endParaRPr lang="zh-CN" altLang="en-US"/>
          </a:p>
        </p:txBody>
      </p:sp>
    </p:spTree>
    <p:extLst>
      <p:ext uri="{BB962C8B-B14F-4D97-AF65-F5344CB8AC3E}">
        <p14:creationId xmlns:p14="http://schemas.microsoft.com/office/powerpoint/2010/main" val="1171303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32</a:t>
            </a:fld>
            <a:endParaRPr lang="zh-CN" altLang="en-US"/>
          </a:p>
        </p:txBody>
      </p:sp>
    </p:spTree>
    <p:extLst>
      <p:ext uri="{BB962C8B-B14F-4D97-AF65-F5344CB8AC3E}">
        <p14:creationId xmlns:p14="http://schemas.microsoft.com/office/powerpoint/2010/main" val="1203935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33</a:t>
            </a:fld>
            <a:endParaRPr lang="zh-CN" altLang="en-US"/>
          </a:p>
        </p:txBody>
      </p:sp>
    </p:spTree>
    <p:extLst>
      <p:ext uri="{BB962C8B-B14F-4D97-AF65-F5344CB8AC3E}">
        <p14:creationId xmlns:p14="http://schemas.microsoft.com/office/powerpoint/2010/main" val="3694509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34</a:t>
            </a:fld>
            <a:endParaRPr lang="zh-CN" altLang="en-US"/>
          </a:p>
        </p:txBody>
      </p:sp>
    </p:spTree>
    <p:extLst>
      <p:ext uri="{BB962C8B-B14F-4D97-AF65-F5344CB8AC3E}">
        <p14:creationId xmlns:p14="http://schemas.microsoft.com/office/powerpoint/2010/main" val="3917354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35</a:t>
            </a:fld>
            <a:endParaRPr lang="zh-CN" altLang="en-US"/>
          </a:p>
        </p:txBody>
      </p:sp>
    </p:spTree>
    <p:extLst>
      <p:ext uri="{BB962C8B-B14F-4D97-AF65-F5344CB8AC3E}">
        <p14:creationId xmlns:p14="http://schemas.microsoft.com/office/powerpoint/2010/main" val="2435878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36</a:t>
            </a:fld>
            <a:endParaRPr lang="zh-CN" altLang="en-US"/>
          </a:p>
        </p:txBody>
      </p:sp>
    </p:spTree>
    <p:extLst>
      <p:ext uri="{BB962C8B-B14F-4D97-AF65-F5344CB8AC3E}">
        <p14:creationId xmlns:p14="http://schemas.microsoft.com/office/powerpoint/2010/main" val="3572064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37</a:t>
            </a:fld>
            <a:endParaRPr lang="zh-CN" altLang="en-US"/>
          </a:p>
        </p:txBody>
      </p:sp>
    </p:spTree>
    <p:extLst>
      <p:ext uri="{BB962C8B-B14F-4D97-AF65-F5344CB8AC3E}">
        <p14:creationId xmlns:p14="http://schemas.microsoft.com/office/powerpoint/2010/main" val="1869539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38</a:t>
            </a:fld>
            <a:endParaRPr lang="zh-CN" altLang="en-US"/>
          </a:p>
        </p:txBody>
      </p:sp>
    </p:spTree>
    <p:extLst>
      <p:ext uri="{BB962C8B-B14F-4D97-AF65-F5344CB8AC3E}">
        <p14:creationId xmlns:p14="http://schemas.microsoft.com/office/powerpoint/2010/main" val="1370163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39</a:t>
            </a:fld>
            <a:endParaRPr lang="zh-CN" altLang="en-US"/>
          </a:p>
        </p:txBody>
      </p:sp>
    </p:spTree>
    <p:extLst>
      <p:ext uri="{BB962C8B-B14F-4D97-AF65-F5344CB8AC3E}">
        <p14:creationId xmlns:p14="http://schemas.microsoft.com/office/powerpoint/2010/main" val="457521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40</a:t>
            </a:fld>
            <a:endParaRPr lang="zh-CN" altLang="en-US"/>
          </a:p>
        </p:txBody>
      </p:sp>
    </p:spTree>
    <p:extLst>
      <p:ext uri="{BB962C8B-B14F-4D97-AF65-F5344CB8AC3E}">
        <p14:creationId xmlns:p14="http://schemas.microsoft.com/office/powerpoint/2010/main" val="375953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3316800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41</a:t>
            </a:fld>
            <a:endParaRPr lang="zh-CN" altLang="en-US"/>
          </a:p>
        </p:txBody>
      </p:sp>
    </p:spTree>
    <p:extLst>
      <p:ext uri="{BB962C8B-B14F-4D97-AF65-F5344CB8AC3E}">
        <p14:creationId xmlns:p14="http://schemas.microsoft.com/office/powerpoint/2010/main" val="4012913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42</a:t>
            </a:fld>
            <a:endParaRPr lang="zh-CN" altLang="en-US"/>
          </a:p>
        </p:txBody>
      </p:sp>
    </p:spTree>
    <p:extLst>
      <p:ext uri="{BB962C8B-B14F-4D97-AF65-F5344CB8AC3E}">
        <p14:creationId xmlns:p14="http://schemas.microsoft.com/office/powerpoint/2010/main" val="38767737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43</a:t>
            </a:fld>
            <a:endParaRPr lang="zh-CN" altLang="en-US"/>
          </a:p>
        </p:txBody>
      </p:sp>
    </p:spTree>
    <p:extLst>
      <p:ext uri="{BB962C8B-B14F-4D97-AF65-F5344CB8AC3E}">
        <p14:creationId xmlns:p14="http://schemas.microsoft.com/office/powerpoint/2010/main" val="3689814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44</a:t>
            </a:fld>
            <a:endParaRPr lang="zh-CN" altLang="en-US"/>
          </a:p>
        </p:txBody>
      </p:sp>
    </p:spTree>
    <p:extLst>
      <p:ext uri="{BB962C8B-B14F-4D97-AF65-F5344CB8AC3E}">
        <p14:creationId xmlns:p14="http://schemas.microsoft.com/office/powerpoint/2010/main" val="3255111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45</a:t>
            </a:fld>
            <a:endParaRPr lang="zh-CN" altLang="en-US"/>
          </a:p>
        </p:txBody>
      </p:sp>
    </p:spTree>
    <p:extLst>
      <p:ext uri="{BB962C8B-B14F-4D97-AF65-F5344CB8AC3E}">
        <p14:creationId xmlns:p14="http://schemas.microsoft.com/office/powerpoint/2010/main" val="1318035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46</a:t>
            </a:fld>
            <a:endParaRPr lang="zh-CN" altLang="en-US"/>
          </a:p>
        </p:txBody>
      </p:sp>
    </p:spTree>
    <p:extLst>
      <p:ext uri="{BB962C8B-B14F-4D97-AF65-F5344CB8AC3E}">
        <p14:creationId xmlns:p14="http://schemas.microsoft.com/office/powerpoint/2010/main" val="2479812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47</a:t>
            </a:fld>
            <a:endParaRPr lang="zh-CN" altLang="en-US"/>
          </a:p>
        </p:txBody>
      </p:sp>
    </p:spTree>
    <p:extLst>
      <p:ext uri="{BB962C8B-B14F-4D97-AF65-F5344CB8AC3E}">
        <p14:creationId xmlns:p14="http://schemas.microsoft.com/office/powerpoint/2010/main" val="13456276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48</a:t>
            </a:fld>
            <a:endParaRPr lang="zh-CN" altLang="en-US"/>
          </a:p>
        </p:txBody>
      </p:sp>
    </p:spTree>
    <p:extLst>
      <p:ext uri="{BB962C8B-B14F-4D97-AF65-F5344CB8AC3E}">
        <p14:creationId xmlns:p14="http://schemas.microsoft.com/office/powerpoint/2010/main" val="1340550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31311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7769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4050595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356360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6248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983714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707118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319863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082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4150643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9</a:t>
            </a:fld>
            <a:endParaRPr lang="zh-CN" altLang="en-US"/>
          </a:p>
        </p:txBody>
      </p:sp>
    </p:spTree>
    <p:extLst>
      <p:ext uri="{BB962C8B-B14F-4D97-AF65-F5344CB8AC3E}">
        <p14:creationId xmlns:p14="http://schemas.microsoft.com/office/powerpoint/2010/main" val="3819148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10</a:t>
            </a:fld>
            <a:endParaRPr lang="zh-CN" altLang="en-US"/>
          </a:p>
        </p:txBody>
      </p:sp>
    </p:spTree>
    <p:extLst>
      <p:ext uri="{BB962C8B-B14F-4D97-AF65-F5344CB8AC3E}">
        <p14:creationId xmlns:p14="http://schemas.microsoft.com/office/powerpoint/2010/main" val="242099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456604-73FC-4274-ACE2-1E4BA9EDE7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433AB5AF-89FC-410F-957A-D06C2E741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04633690-60F8-46C9-9AC0-01CAB1BB316D}"/>
              </a:ext>
            </a:extLst>
          </p:cNvPr>
          <p:cNvSpPr>
            <a:spLocks noGrp="1"/>
          </p:cNvSpPr>
          <p:nvPr>
            <p:ph type="dt" sz="half" idx="10"/>
          </p:nvPr>
        </p:nvSpPr>
        <p:spPr/>
        <p:txBody>
          <a:bodyPr/>
          <a:lstStyle/>
          <a:p>
            <a:fld id="{B9BDF484-EA62-4A41-880A-04D1CAA042D7}" type="datetimeFigureOut">
              <a:rPr lang="zh-CN" altLang="en-US" smtClean="0"/>
              <a:t>2022/4/25</a:t>
            </a:fld>
            <a:endParaRPr lang="zh-CN" altLang="en-US"/>
          </a:p>
        </p:txBody>
      </p:sp>
      <p:sp>
        <p:nvSpPr>
          <p:cNvPr id="5" name="页脚占位符 4">
            <a:extLst>
              <a:ext uri="{FF2B5EF4-FFF2-40B4-BE49-F238E27FC236}">
                <a16:creationId xmlns:a16="http://schemas.microsoft.com/office/drawing/2014/main" xmlns="" id="{1BACBE3F-779A-412B-A67C-F6CC297E71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E2901BF9-5630-459F-89FD-D985AB27E68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248130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6EE5980-940D-4C39-8940-6889661E56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56F3D57B-2741-4DF7-A1ED-18C1C6E3445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D4303516-9BA1-488C-951D-290E35666C00}"/>
              </a:ext>
            </a:extLst>
          </p:cNvPr>
          <p:cNvSpPr>
            <a:spLocks noGrp="1"/>
          </p:cNvSpPr>
          <p:nvPr>
            <p:ph type="dt" sz="half" idx="10"/>
          </p:nvPr>
        </p:nvSpPr>
        <p:spPr/>
        <p:txBody>
          <a:bodyPr/>
          <a:lstStyle/>
          <a:p>
            <a:fld id="{B9BDF484-EA62-4A41-880A-04D1CAA042D7}" type="datetimeFigureOut">
              <a:rPr lang="zh-CN" altLang="en-US" smtClean="0"/>
              <a:t>2022/4/25</a:t>
            </a:fld>
            <a:endParaRPr lang="zh-CN" altLang="en-US"/>
          </a:p>
        </p:txBody>
      </p:sp>
      <p:sp>
        <p:nvSpPr>
          <p:cNvPr id="5" name="页脚占位符 4">
            <a:extLst>
              <a:ext uri="{FF2B5EF4-FFF2-40B4-BE49-F238E27FC236}">
                <a16:creationId xmlns:a16="http://schemas.microsoft.com/office/drawing/2014/main" xmlns="" id="{D89DD823-1E17-47AA-B6E1-B52BFB45C9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51BC6F1D-C8DD-47E2-BA69-20F918EEAD02}"/>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017369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9A549B42-312E-4DF4-B677-06A8DBDA78E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BEB2A140-41C4-4068-A05B-815135BC0B2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7BF6984-B527-4C5B-ACCF-595D163505BE}"/>
              </a:ext>
            </a:extLst>
          </p:cNvPr>
          <p:cNvSpPr>
            <a:spLocks noGrp="1"/>
          </p:cNvSpPr>
          <p:nvPr>
            <p:ph type="dt" sz="half" idx="10"/>
          </p:nvPr>
        </p:nvSpPr>
        <p:spPr/>
        <p:txBody>
          <a:bodyPr/>
          <a:lstStyle/>
          <a:p>
            <a:fld id="{B9BDF484-EA62-4A41-880A-04D1CAA042D7}" type="datetimeFigureOut">
              <a:rPr lang="zh-CN" altLang="en-US" smtClean="0"/>
              <a:t>2022/4/25</a:t>
            </a:fld>
            <a:endParaRPr lang="zh-CN" altLang="en-US"/>
          </a:p>
        </p:txBody>
      </p:sp>
      <p:sp>
        <p:nvSpPr>
          <p:cNvPr id="5" name="页脚占位符 4">
            <a:extLst>
              <a:ext uri="{FF2B5EF4-FFF2-40B4-BE49-F238E27FC236}">
                <a16:creationId xmlns:a16="http://schemas.microsoft.com/office/drawing/2014/main" xmlns="" id="{7739E973-3A50-4518-A70C-9B625DF1BC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A21EB75-7B3A-4D8B-8608-489BAB89F43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2551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xmlns=""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7">
            <a:extLst>
              <a:ext uri="{FF2B5EF4-FFF2-40B4-BE49-F238E27FC236}">
                <a16:creationId xmlns:a16="http://schemas.microsoft.com/office/drawing/2014/main" xmlns=""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4" name="Picture 3">
            <a:extLst>
              <a:ext uri="{FF2B5EF4-FFF2-40B4-BE49-F238E27FC236}">
                <a16:creationId xmlns:a16="http://schemas.microsoft.com/office/drawing/2014/main" xmlns=""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xmlns=""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矩形 5">
            <a:extLst>
              <a:ext uri="{FF2B5EF4-FFF2-40B4-BE49-F238E27FC236}">
                <a16:creationId xmlns:a16="http://schemas.microsoft.com/office/drawing/2014/main" xmlns=""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29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xmlns=""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7">
            <a:extLst>
              <a:ext uri="{FF2B5EF4-FFF2-40B4-BE49-F238E27FC236}">
                <a16:creationId xmlns:a16="http://schemas.microsoft.com/office/drawing/2014/main" xmlns=""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4" name="Picture 3">
            <a:extLst>
              <a:ext uri="{FF2B5EF4-FFF2-40B4-BE49-F238E27FC236}">
                <a16:creationId xmlns:a16="http://schemas.microsoft.com/office/drawing/2014/main" xmlns=""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xmlns=""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矩形 5">
            <a:extLst>
              <a:ext uri="{FF2B5EF4-FFF2-40B4-BE49-F238E27FC236}">
                <a16:creationId xmlns:a16="http://schemas.microsoft.com/office/drawing/2014/main" xmlns=""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14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B16CB1CA-B4A5-4ACD-AC93-93104251189C}"/>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2">
            <a:extLst>
              <a:ext uri="{FF2B5EF4-FFF2-40B4-BE49-F238E27FC236}">
                <a16:creationId xmlns:a16="http://schemas.microsoft.com/office/drawing/2014/main" xmlns="" id="{928F683D-7FB6-4427-A804-C079B57CDD1C}"/>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C6696CD-2E32-4E19-8611-497E4FE9F609}"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
        <p:nvSpPr>
          <p:cNvPr id="4" name="直角三角形 3">
            <a:extLst>
              <a:ext uri="{FF2B5EF4-FFF2-40B4-BE49-F238E27FC236}">
                <a16:creationId xmlns:a16="http://schemas.microsoft.com/office/drawing/2014/main" xmlns="" id="{59E2E969-E0CA-44D8-B6F0-09837AD8729E}"/>
              </a:ext>
            </a:extLst>
          </p:cNvPr>
          <p:cNvSpPr/>
          <p:nvPr userDrawn="1"/>
        </p:nvSpPr>
        <p:spPr>
          <a:xfrm rot="5400000">
            <a:off x="235480" y="-235479"/>
            <a:ext cx="1412875" cy="1883833"/>
          </a:xfrm>
          <a:prstGeom prst="rtTriangle">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5" name="图片 19">
            <a:extLst>
              <a:ext uri="{FF2B5EF4-FFF2-40B4-BE49-F238E27FC236}">
                <a16:creationId xmlns:a16="http://schemas.microsoft.com/office/drawing/2014/main" xmlns="" id="{F71D55FC-A838-4EA9-8E05-DC79984F7D1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4" y="47626"/>
            <a:ext cx="105621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79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456604-73FC-4274-ACE2-1E4BA9EDE7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433AB5AF-89FC-410F-957A-D06C2E741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04633690-60F8-46C9-9AC0-01CAB1BB316D}"/>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1BACBE3F-779A-412B-A67C-F6CC297E7113}"/>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E2901BF9-5630-459F-89FD-D985AB27E684}"/>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20106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99D2C9-BC96-4C64-AE28-34E778356C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5C106771-5C70-4E3C-8649-D97391888EC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9A7B13E-C519-407D-8C42-03C17CF17AE7}"/>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6F28CA22-9BF7-4912-B677-9065143D53AD}"/>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F6048B9F-999D-4190-82CB-B533E27F91DC}"/>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04054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872E5A-36F6-460C-9587-A81046BCACC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224A5AD-1B56-47AD-83BD-4635FD523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FF774A4B-F958-4822-9575-AD95146CAF43}"/>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43560FEE-662A-4E16-9EF5-A06CE47FFB6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3CB86071-80BF-4051-BCEB-BD764E69DE71}"/>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300003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3DA7C2E-4862-405D-87D8-31DB9B81E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D458228-5F69-4A68-93CB-9A5C3FBC269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3BA1DCFB-33A8-4A8D-BEC4-D8BDDF93B52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E64B4F04-A3E1-48E8-9E75-7163ED9B094D}"/>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xmlns="" id="{EBE6E931-3D75-4690-9900-87600E58688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xmlns="" id="{3FD641A1-C934-4D12-9AB2-4819C52AD737}"/>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84342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B0907B6-EF8E-4D8D-B4F1-26BEDB0EF29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C5721D85-378D-415F-85B5-9625A4C20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2941DF5D-DBFB-45D5-951D-18600682C67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9F774083-0843-4C15-ACB5-C0635ABEC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73690D33-6E0C-41B4-946D-E6D35698D2B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74C13A2E-BD63-48CB-951E-19AEA8A6358F}"/>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8" name="页脚占位符 7">
            <a:extLst>
              <a:ext uri="{FF2B5EF4-FFF2-40B4-BE49-F238E27FC236}">
                <a16:creationId xmlns:a16="http://schemas.microsoft.com/office/drawing/2014/main" xmlns="" id="{6A7D233E-3CDF-4CA8-A552-CFBABA3C98C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xmlns="" id="{9E2B8348-CF8B-40DE-85A7-C650AD6AC8E4}"/>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17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99D2C9-BC96-4C64-AE28-34E778356C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5C106771-5C70-4E3C-8649-D97391888EC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9A7B13E-C519-407D-8C42-03C17CF17AE7}"/>
              </a:ext>
            </a:extLst>
          </p:cNvPr>
          <p:cNvSpPr>
            <a:spLocks noGrp="1"/>
          </p:cNvSpPr>
          <p:nvPr>
            <p:ph type="dt" sz="half" idx="10"/>
          </p:nvPr>
        </p:nvSpPr>
        <p:spPr/>
        <p:txBody>
          <a:bodyPr/>
          <a:lstStyle/>
          <a:p>
            <a:fld id="{B9BDF484-EA62-4A41-880A-04D1CAA042D7}" type="datetimeFigureOut">
              <a:rPr lang="zh-CN" altLang="en-US" smtClean="0"/>
              <a:t>2022/4/25</a:t>
            </a:fld>
            <a:endParaRPr lang="zh-CN" altLang="en-US"/>
          </a:p>
        </p:txBody>
      </p:sp>
      <p:sp>
        <p:nvSpPr>
          <p:cNvPr id="5" name="页脚占位符 4">
            <a:extLst>
              <a:ext uri="{FF2B5EF4-FFF2-40B4-BE49-F238E27FC236}">
                <a16:creationId xmlns:a16="http://schemas.microsoft.com/office/drawing/2014/main" xmlns="" id="{6F28CA22-9BF7-4912-B677-9065143D53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F6048B9F-999D-4190-82CB-B533E27F91DC}"/>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674975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0C2F0C-4FC1-46AF-8D96-F1D06ACA66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334116C-BD71-471A-851E-9B7390055249}"/>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xmlns="" id="{7610773B-92A6-4F20-BAF6-C7EE5E835EFA}"/>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a16="http://schemas.microsoft.com/office/drawing/2014/main" xmlns="" id="{94B82F86-EE40-4731-89F9-94669E1181C4}"/>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15354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E845409-A7E5-42BF-9DEC-643BBA8AD3EB}"/>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3" name="页脚占位符 2">
            <a:extLst>
              <a:ext uri="{FF2B5EF4-FFF2-40B4-BE49-F238E27FC236}">
                <a16:creationId xmlns:a16="http://schemas.microsoft.com/office/drawing/2014/main" xmlns="" id="{4A6C2A0D-716D-4821-ABD6-299EB89F7E10}"/>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a16="http://schemas.microsoft.com/office/drawing/2014/main" xmlns="" id="{E814D719-BA1F-4620-B5B8-ACC5A8CE44C8}"/>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82984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475440D-D34C-4AB6-B849-8867E36F69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66B0945B-74C5-49F1-B72A-0610845CA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7CB9B432-C88E-409D-9CF1-50512D982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CBF89CB7-D691-4BD5-A187-670F55E8E956}"/>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xmlns="" id="{4CBB77A6-C96A-43ED-83D5-2CEBC16AA460}"/>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xmlns="" id="{1AE02D23-85F0-4F1E-BA44-A917AD94B982}"/>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3381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EFE513-E59A-4C18-86C1-57832DE331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AF81E877-45BC-4C63-A436-0A495959D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A2F19D81-B55B-4CAA-A64A-280114D88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F719818F-827D-4657-B3D2-E9E25EF31818}"/>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xmlns="" id="{4B5B42CF-06CF-453E-92F1-0F516A3780DA}"/>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xmlns="" id="{FFE24022-F8E9-4E22-8FFA-63151E74B27D}"/>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49838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6EE5980-940D-4C39-8940-6889661E56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56F3D57B-2741-4DF7-A1ED-18C1C6E3445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D4303516-9BA1-488C-951D-290E35666C00}"/>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D89DD823-1E17-47AA-B6E1-B52BFB45C94F}"/>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51BC6F1D-C8DD-47E2-BA69-20F918EEAD02}"/>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34497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9A549B42-312E-4DF4-B677-06A8DBDA78E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BEB2A140-41C4-4068-A05B-815135BC0B2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7BF6984-B527-4C5B-ACCF-595D163505BE}"/>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7739E973-3A50-4518-A70C-9B625DF1BC12}"/>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DA21EB75-7B3A-4D8B-8608-489BAB89F434}"/>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46979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xmlns=""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 name="矩形 7">
            <a:extLst>
              <a:ext uri="{FF2B5EF4-FFF2-40B4-BE49-F238E27FC236}">
                <a16:creationId xmlns:a16="http://schemas.microsoft.com/office/drawing/2014/main" xmlns=""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4" name="Picture 3">
            <a:extLst>
              <a:ext uri="{FF2B5EF4-FFF2-40B4-BE49-F238E27FC236}">
                <a16:creationId xmlns:a16="http://schemas.microsoft.com/office/drawing/2014/main" xmlns=""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xmlns=""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 name="矩形 5">
            <a:extLst>
              <a:ext uri="{FF2B5EF4-FFF2-40B4-BE49-F238E27FC236}">
                <a16:creationId xmlns:a16="http://schemas.microsoft.com/office/drawing/2014/main" xmlns=""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545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872E5A-36F6-460C-9587-A81046BCACC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224A5AD-1B56-47AD-83BD-4635FD523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FF774A4B-F958-4822-9575-AD95146CAF43}"/>
              </a:ext>
            </a:extLst>
          </p:cNvPr>
          <p:cNvSpPr>
            <a:spLocks noGrp="1"/>
          </p:cNvSpPr>
          <p:nvPr>
            <p:ph type="dt" sz="half" idx="10"/>
          </p:nvPr>
        </p:nvSpPr>
        <p:spPr/>
        <p:txBody>
          <a:bodyPr/>
          <a:lstStyle/>
          <a:p>
            <a:fld id="{B9BDF484-EA62-4A41-880A-04D1CAA042D7}" type="datetimeFigureOut">
              <a:rPr lang="zh-CN" altLang="en-US" smtClean="0"/>
              <a:t>2022/4/25</a:t>
            </a:fld>
            <a:endParaRPr lang="zh-CN" altLang="en-US"/>
          </a:p>
        </p:txBody>
      </p:sp>
      <p:sp>
        <p:nvSpPr>
          <p:cNvPr id="5" name="页脚占位符 4">
            <a:extLst>
              <a:ext uri="{FF2B5EF4-FFF2-40B4-BE49-F238E27FC236}">
                <a16:creationId xmlns:a16="http://schemas.microsoft.com/office/drawing/2014/main" xmlns="" id="{43560FEE-662A-4E16-9EF5-A06CE47FFB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CB86071-80BF-4051-BCEB-BD764E69DE71}"/>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718713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3DA7C2E-4862-405D-87D8-31DB9B81E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D458228-5F69-4A68-93CB-9A5C3FBC269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3BA1DCFB-33A8-4A8D-BEC4-D8BDDF93B52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E64B4F04-A3E1-48E8-9E75-7163ED9B094D}"/>
              </a:ext>
            </a:extLst>
          </p:cNvPr>
          <p:cNvSpPr>
            <a:spLocks noGrp="1"/>
          </p:cNvSpPr>
          <p:nvPr>
            <p:ph type="dt" sz="half" idx="10"/>
          </p:nvPr>
        </p:nvSpPr>
        <p:spPr/>
        <p:txBody>
          <a:bodyPr/>
          <a:lstStyle/>
          <a:p>
            <a:fld id="{B9BDF484-EA62-4A41-880A-04D1CAA042D7}" type="datetimeFigureOut">
              <a:rPr lang="zh-CN" altLang="en-US" smtClean="0"/>
              <a:t>2022/4/25</a:t>
            </a:fld>
            <a:endParaRPr lang="zh-CN" altLang="en-US"/>
          </a:p>
        </p:txBody>
      </p:sp>
      <p:sp>
        <p:nvSpPr>
          <p:cNvPr id="6" name="页脚占位符 5">
            <a:extLst>
              <a:ext uri="{FF2B5EF4-FFF2-40B4-BE49-F238E27FC236}">
                <a16:creationId xmlns:a16="http://schemas.microsoft.com/office/drawing/2014/main" xmlns="" id="{EBE6E931-3D75-4690-9900-87600E5868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3FD641A1-C934-4D12-9AB2-4819C52AD737}"/>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08669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B0907B6-EF8E-4D8D-B4F1-26BEDB0EF29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C5721D85-378D-415F-85B5-9625A4C20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2941DF5D-DBFB-45D5-951D-18600682C67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9F774083-0843-4C15-ACB5-C0635ABEC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73690D33-6E0C-41B4-946D-E6D35698D2B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74C13A2E-BD63-48CB-951E-19AEA8A6358F}"/>
              </a:ext>
            </a:extLst>
          </p:cNvPr>
          <p:cNvSpPr>
            <a:spLocks noGrp="1"/>
          </p:cNvSpPr>
          <p:nvPr>
            <p:ph type="dt" sz="half" idx="10"/>
          </p:nvPr>
        </p:nvSpPr>
        <p:spPr/>
        <p:txBody>
          <a:bodyPr/>
          <a:lstStyle/>
          <a:p>
            <a:fld id="{B9BDF484-EA62-4A41-880A-04D1CAA042D7}" type="datetimeFigureOut">
              <a:rPr lang="zh-CN" altLang="en-US" smtClean="0"/>
              <a:t>2022/4/25</a:t>
            </a:fld>
            <a:endParaRPr lang="zh-CN" altLang="en-US"/>
          </a:p>
        </p:txBody>
      </p:sp>
      <p:sp>
        <p:nvSpPr>
          <p:cNvPr id="8" name="页脚占位符 7">
            <a:extLst>
              <a:ext uri="{FF2B5EF4-FFF2-40B4-BE49-F238E27FC236}">
                <a16:creationId xmlns:a16="http://schemas.microsoft.com/office/drawing/2014/main" xmlns="" id="{6A7D233E-3CDF-4CA8-A552-CFBABA3C98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9E2B8348-CF8B-40DE-85A7-C650AD6AC8E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671737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0C2F0C-4FC1-46AF-8D96-F1D06ACA66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334116C-BD71-471A-851E-9B7390055249}"/>
              </a:ext>
            </a:extLst>
          </p:cNvPr>
          <p:cNvSpPr>
            <a:spLocks noGrp="1"/>
          </p:cNvSpPr>
          <p:nvPr>
            <p:ph type="dt" sz="half" idx="10"/>
          </p:nvPr>
        </p:nvSpPr>
        <p:spPr/>
        <p:txBody>
          <a:bodyPr/>
          <a:lstStyle/>
          <a:p>
            <a:fld id="{B9BDF484-EA62-4A41-880A-04D1CAA042D7}" type="datetimeFigureOut">
              <a:rPr lang="zh-CN" altLang="en-US" smtClean="0"/>
              <a:t>2022/4/25</a:t>
            </a:fld>
            <a:endParaRPr lang="zh-CN" altLang="en-US"/>
          </a:p>
        </p:txBody>
      </p:sp>
      <p:sp>
        <p:nvSpPr>
          <p:cNvPr id="4" name="页脚占位符 3">
            <a:extLst>
              <a:ext uri="{FF2B5EF4-FFF2-40B4-BE49-F238E27FC236}">
                <a16:creationId xmlns:a16="http://schemas.microsoft.com/office/drawing/2014/main" xmlns="" id="{7610773B-92A6-4F20-BAF6-C7EE5E835E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94B82F86-EE40-4731-89F9-94669E1181C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07896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E845409-A7E5-42BF-9DEC-643BBA8AD3EB}"/>
              </a:ext>
            </a:extLst>
          </p:cNvPr>
          <p:cNvSpPr>
            <a:spLocks noGrp="1"/>
          </p:cNvSpPr>
          <p:nvPr>
            <p:ph type="dt" sz="half" idx="10"/>
          </p:nvPr>
        </p:nvSpPr>
        <p:spPr/>
        <p:txBody>
          <a:bodyPr/>
          <a:lstStyle/>
          <a:p>
            <a:fld id="{B9BDF484-EA62-4A41-880A-04D1CAA042D7}" type="datetimeFigureOut">
              <a:rPr lang="zh-CN" altLang="en-US" smtClean="0"/>
              <a:t>2022/4/25</a:t>
            </a:fld>
            <a:endParaRPr lang="zh-CN" altLang="en-US"/>
          </a:p>
        </p:txBody>
      </p:sp>
      <p:sp>
        <p:nvSpPr>
          <p:cNvPr id="3" name="页脚占位符 2">
            <a:extLst>
              <a:ext uri="{FF2B5EF4-FFF2-40B4-BE49-F238E27FC236}">
                <a16:creationId xmlns:a16="http://schemas.microsoft.com/office/drawing/2014/main" xmlns="" id="{4A6C2A0D-716D-4821-ABD6-299EB89F7E1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E814D719-BA1F-4620-B5B8-ACC5A8CE44C8}"/>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56249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475440D-D34C-4AB6-B849-8867E36F69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66B0945B-74C5-49F1-B72A-0610845CA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7CB9B432-C88E-409D-9CF1-50512D982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CBF89CB7-D691-4BD5-A187-670F55E8E956}"/>
              </a:ext>
            </a:extLst>
          </p:cNvPr>
          <p:cNvSpPr>
            <a:spLocks noGrp="1"/>
          </p:cNvSpPr>
          <p:nvPr>
            <p:ph type="dt" sz="half" idx="10"/>
          </p:nvPr>
        </p:nvSpPr>
        <p:spPr/>
        <p:txBody>
          <a:bodyPr/>
          <a:lstStyle/>
          <a:p>
            <a:fld id="{B9BDF484-EA62-4A41-880A-04D1CAA042D7}" type="datetimeFigureOut">
              <a:rPr lang="zh-CN" altLang="en-US" smtClean="0"/>
              <a:t>2022/4/25</a:t>
            </a:fld>
            <a:endParaRPr lang="zh-CN" altLang="en-US"/>
          </a:p>
        </p:txBody>
      </p:sp>
      <p:sp>
        <p:nvSpPr>
          <p:cNvPr id="6" name="页脚占位符 5">
            <a:extLst>
              <a:ext uri="{FF2B5EF4-FFF2-40B4-BE49-F238E27FC236}">
                <a16:creationId xmlns:a16="http://schemas.microsoft.com/office/drawing/2014/main" xmlns="" id="{4CBB77A6-C96A-43ED-83D5-2CEBC16AA4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AE02D23-85F0-4F1E-BA44-A917AD94B982}"/>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04453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EFE513-E59A-4C18-86C1-57832DE331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AF81E877-45BC-4C63-A436-0A495959D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A2F19D81-B55B-4CAA-A64A-280114D88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F719818F-827D-4657-B3D2-E9E25EF31818}"/>
              </a:ext>
            </a:extLst>
          </p:cNvPr>
          <p:cNvSpPr>
            <a:spLocks noGrp="1"/>
          </p:cNvSpPr>
          <p:nvPr>
            <p:ph type="dt" sz="half" idx="10"/>
          </p:nvPr>
        </p:nvSpPr>
        <p:spPr/>
        <p:txBody>
          <a:bodyPr/>
          <a:lstStyle/>
          <a:p>
            <a:fld id="{B9BDF484-EA62-4A41-880A-04D1CAA042D7}" type="datetimeFigureOut">
              <a:rPr lang="zh-CN" altLang="en-US" smtClean="0"/>
              <a:t>2022/4/25</a:t>
            </a:fld>
            <a:endParaRPr lang="zh-CN" altLang="en-US"/>
          </a:p>
        </p:txBody>
      </p:sp>
      <p:sp>
        <p:nvSpPr>
          <p:cNvPr id="6" name="页脚占位符 5">
            <a:extLst>
              <a:ext uri="{FF2B5EF4-FFF2-40B4-BE49-F238E27FC236}">
                <a16:creationId xmlns:a16="http://schemas.microsoft.com/office/drawing/2014/main" xmlns="" id="{4B5B42CF-06CF-453E-92F1-0F516A3780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FFE24022-F8E9-4E22-8FFA-63151E74B27D}"/>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90952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0920BD92-169A-4C97-B3F3-1ABC961EC9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9E6DD73F-F0B9-4A37-A62D-C9146E6B3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17E4C9CA-7C6A-4523-96DF-DE218DF6F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DF484-EA62-4A41-880A-04D1CAA042D7}" type="datetimeFigureOut">
              <a:rPr lang="zh-CN" altLang="en-US" smtClean="0"/>
              <a:t>2022/4/25</a:t>
            </a:fld>
            <a:endParaRPr lang="zh-CN" altLang="en-US"/>
          </a:p>
        </p:txBody>
      </p:sp>
      <p:sp>
        <p:nvSpPr>
          <p:cNvPr id="5" name="页脚占位符 4">
            <a:extLst>
              <a:ext uri="{FF2B5EF4-FFF2-40B4-BE49-F238E27FC236}">
                <a16:creationId xmlns:a16="http://schemas.microsoft.com/office/drawing/2014/main" xmlns="" id="{AAE215A3-4557-48BA-AE56-8D42700D72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83BF58C1-8E60-4F3B-8E89-0E129395D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566650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297586"/>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0920BD92-169A-4C97-B3F3-1ABC961EC9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9E6DD73F-F0B9-4A37-A62D-C9146E6B3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17E4C9CA-7C6A-4523-96DF-DE218DF6F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DF484-EA62-4A41-880A-04D1CAA042D7}" type="datetimeFigureOut">
              <a:rPr lang="zh-CN" altLang="en-US" smtClean="0">
                <a:solidFill>
                  <a:prstClr val="black">
                    <a:tint val="75000"/>
                  </a:prstClr>
                </a:solidFill>
              </a:rPr>
              <a:pPr/>
              <a:t>2022/4/25</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AAE215A3-4557-48BA-AE56-8D42700D72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83BF58C1-8E60-4F3B-8E89-0E129395D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105704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2.emf"/><Relationship Id="rId3" Type="http://schemas.openxmlformats.org/officeDocument/2006/relationships/notesSlide" Target="../notesSlides/notesSlide19.xml"/><Relationship Id="rId7" Type="http://schemas.openxmlformats.org/officeDocument/2006/relationships/image" Target="../media/image18.wmf"/><Relationship Id="rId12" Type="http://schemas.openxmlformats.org/officeDocument/2006/relationships/image" Target="../media/image21.e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9.wmf"/><Relationship Id="rId14" Type="http://schemas.openxmlformats.org/officeDocument/2006/relationships/image" Target="../media/image23.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0.xml"/><Relationship Id="rId7" Type="http://schemas.openxmlformats.org/officeDocument/2006/relationships/image" Target="../media/image25.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26.wmf"/></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31.emf"/><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41.emf"/><Relationship Id="rId4" Type="http://schemas.openxmlformats.org/officeDocument/2006/relationships/image" Target="../media/image40.e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46.wmf"/><Relationship Id="rId18" Type="http://schemas.openxmlformats.org/officeDocument/2006/relationships/oleObject" Target="../embeddings/oleObject17.bin"/><Relationship Id="rId3" Type="http://schemas.openxmlformats.org/officeDocument/2006/relationships/notesSlide" Target="../notesSlides/notesSlide53.xml"/><Relationship Id="rId21" Type="http://schemas.openxmlformats.org/officeDocument/2006/relationships/image" Target="../media/image50.wmf"/><Relationship Id="rId7" Type="http://schemas.openxmlformats.org/officeDocument/2006/relationships/image" Target="../media/image43.wmf"/><Relationship Id="rId12" Type="http://schemas.openxmlformats.org/officeDocument/2006/relationships/oleObject" Target="../embeddings/oleObject14.bin"/><Relationship Id="rId17" Type="http://schemas.openxmlformats.org/officeDocument/2006/relationships/image" Target="../media/image48.wmf"/><Relationship Id="rId2" Type="http://schemas.openxmlformats.org/officeDocument/2006/relationships/slideLayout" Target="../slideLayouts/slideLayout12.xml"/><Relationship Id="rId16" Type="http://schemas.openxmlformats.org/officeDocument/2006/relationships/oleObject" Target="../embeddings/oleObject16.bin"/><Relationship Id="rId20" Type="http://schemas.openxmlformats.org/officeDocument/2006/relationships/oleObject" Target="../embeddings/oleObject18.bin"/><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45.wmf"/><Relationship Id="rId5" Type="http://schemas.openxmlformats.org/officeDocument/2006/relationships/image" Target="../media/image42.wmf"/><Relationship Id="rId15" Type="http://schemas.openxmlformats.org/officeDocument/2006/relationships/image" Target="../media/image47.wmf"/><Relationship Id="rId10" Type="http://schemas.openxmlformats.org/officeDocument/2006/relationships/oleObject" Target="../embeddings/oleObject13.bin"/><Relationship Id="rId19" Type="http://schemas.openxmlformats.org/officeDocument/2006/relationships/image" Target="../media/image49.wmf"/><Relationship Id="rId4" Type="http://schemas.openxmlformats.org/officeDocument/2006/relationships/oleObject" Target="../embeddings/oleObject10.bin"/><Relationship Id="rId9" Type="http://schemas.openxmlformats.org/officeDocument/2006/relationships/image" Target="../media/image44.wmf"/><Relationship Id="rId14" Type="http://schemas.openxmlformats.org/officeDocument/2006/relationships/oleObject" Target="../embeddings/oleObject15.bin"/></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C:\Users\HP\Desktop\图片1.jpg">
            <a:extLst>
              <a:ext uri="{FF2B5EF4-FFF2-40B4-BE49-F238E27FC236}">
                <a16:creationId xmlns:a16="http://schemas.microsoft.com/office/drawing/2014/main" xmlns="" id="{A45E40B5-4306-46F6-8A14-340825667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120" b="23666"/>
          <a:stretch>
            <a:fillRect/>
          </a:stretch>
        </p:blipFill>
        <p:spPr bwMode="auto">
          <a:xfrm>
            <a:off x="0" y="0"/>
            <a:ext cx="12192000" cy="529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内容占位符 3">
            <a:extLst>
              <a:ext uri="{FF2B5EF4-FFF2-40B4-BE49-F238E27FC236}">
                <a16:creationId xmlns:a16="http://schemas.microsoft.com/office/drawing/2014/main" xmlns="" id="{C98F3902-B8C5-45FD-A9E0-A1D2F5ADBD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33826"/>
            <a:ext cx="12192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a:extLst>
              <a:ext uri="{FF2B5EF4-FFF2-40B4-BE49-F238E27FC236}">
                <a16:creationId xmlns:a16="http://schemas.microsoft.com/office/drawing/2014/main" xmlns="" id="{1A72FF85-7371-4661-A344-51730449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6" y="101601"/>
            <a:ext cx="31162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1">
            <a:extLst>
              <a:ext uri="{FF2B5EF4-FFF2-40B4-BE49-F238E27FC236}">
                <a16:creationId xmlns:a16="http://schemas.microsoft.com/office/drawing/2014/main" xmlns="" id="{8C21BFBD-962A-463E-8BD7-28CD1E6F6B5B}"/>
              </a:ext>
            </a:extLst>
          </p:cNvPr>
          <p:cNvSpPr txBox="1">
            <a:spLocks noChangeArrowheads="1"/>
          </p:cNvSpPr>
          <p:nvPr/>
        </p:nvSpPr>
        <p:spPr bwMode="auto">
          <a:xfrm>
            <a:off x="1919288" y="2060575"/>
            <a:ext cx="80645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4800" b="1">
                <a:solidFill>
                  <a:srgbClr val="FF0000"/>
                </a:solidFill>
                <a:latin typeface="Times New Roman" panose="02020603050405020304" pitchFamily="18" charset="0"/>
                <a:ea typeface="黑体" panose="02010609060101010101" pitchFamily="49" charset="-122"/>
              </a:rPr>
              <a:t>算法设计与分析</a:t>
            </a:r>
            <a:endParaRPr lang="en-US" altLang="zh-CN" sz="4800" b="1">
              <a:solidFill>
                <a:srgbClr val="FF0000"/>
              </a:solidFill>
              <a:latin typeface="Times New Roman" panose="02020603050405020304" pitchFamily="18" charset="0"/>
              <a:ea typeface="黑体" panose="02010609060101010101" pitchFamily="49" charset="-122"/>
            </a:endParaRPr>
          </a:p>
        </p:txBody>
      </p:sp>
      <p:sp>
        <p:nvSpPr>
          <p:cNvPr id="5126" name="文本框 2">
            <a:extLst>
              <a:ext uri="{FF2B5EF4-FFF2-40B4-BE49-F238E27FC236}">
                <a16:creationId xmlns:a16="http://schemas.microsoft.com/office/drawing/2014/main" xmlns="" id="{39350D25-BA3C-4984-8780-A4F91A9555C2}"/>
              </a:ext>
            </a:extLst>
          </p:cNvPr>
          <p:cNvSpPr txBox="1">
            <a:spLocks noChangeArrowheads="1"/>
          </p:cNvSpPr>
          <p:nvPr/>
        </p:nvSpPr>
        <p:spPr bwMode="auto">
          <a:xfrm>
            <a:off x="5311775" y="3402013"/>
            <a:ext cx="1568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dirty="0">
                <a:latin typeface="Times New Roman" panose="02020603050405020304" pitchFamily="18" charset="0"/>
                <a:ea typeface="华文楷体" panose="02010600040101010101" pitchFamily="2" charset="-122"/>
              </a:rPr>
              <a:t>翟仲毅</a:t>
            </a:r>
            <a:endParaRPr lang="en-US" altLang="zh-CN" sz="3600" dirty="0">
              <a:latin typeface="Times New Roman" panose="02020603050405020304" pitchFamily="18" charset="0"/>
              <a:ea typeface="华文楷体" panose="0201060004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替换方法</a:t>
            </a:r>
          </a:p>
        </p:txBody>
      </p:sp>
      <p:sp>
        <p:nvSpPr>
          <p:cNvPr id="10" name="Rectangle 1">
            <a:extLst>
              <a:ext uri="{FF2B5EF4-FFF2-40B4-BE49-F238E27FC236}">
                <a16:creationId xmlns:a16="http://schemas.microsoft.com/office/drawing/2014/main" xmlns="" id="{5C2B40C6-F66F-40BD-9391-F023AB38A22E}"/>
              </a:ext>
            </a:extLst>
          </p:cNvPr>
          <p:cNvSpPr>
            <a:spLocks noChangeArrowheads="1"/>
          </p:cNvSpPr>
          <p:nvPr/>
        </p:nvSpPr>
        <p:spPr bwMode="auto">
          <a:xfrm>
            <a:off x="926856" y="1307447"/>
            <a:ext cx="7848600" cy="127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 </a:t>
            </a: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替换方法</a:t>
            </a:r>
            <a:r>
              <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1</a:t>
            </a: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：联想已知的</a:t>
            </a:r>
            <a:r>
              <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T(n)</a:t>
            </a:r>
          </a:p>
          <a:p>
            <a:pPr fontAlgn="base">
              <a:lnSpc>
                <a:spcPts val="3100"/>
              </a:lnSpc>
              <a:spcBef>
                <a:spcPct val="0"/>
              </a:spcBef>
              <a:spcAft>
                <a:spcPct val="0"/>
              </a:spcAft>
            </a:pPr>
            <a:endPar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ts val="3100"/>
              </a:lnSpc>
              <a:spcBef>
                <a:spcPct val="0"/>
              </a:spcBef>
              <a:spcAft>
                <a:spcPct val="0"/>
              </a:spcAft>
            </a:pP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例</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1</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：求解</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2T(n/2+17)+n</a:t>
            </a:r>
          </a:p>
        </p:txBody>
      </p:sp>
      <p:sp>
        <p:nvSpPr>
          <p:cNvPr id="4" name="Rectangle 1">
            <a:extLst>
              <a:ext uri="{FF2B5EF4-FFF2-40B4-BE49-F238E27FC236}">
                <a16:creationId xmlns:a16="http://schemas.microsoft.com/office/drawing/2014/main" xmlns="" id="{64794918-A435-4C68-BAA3-8DC457EC8C94}"/>
              </a:ext>
            </a:extLst>
          </p:cNvPr>
          <p:cNvSpPr>
            <a:spLocks noChangeArrowheads="1"/>
          </p:cNvSpPr>
          <p:nvPr/>
        </p:nvSpPr>
        <p:spPr bwMode="auto">
          <a:xfrm>
            <a:off x="926856" y="2578222"/>
            <a:ext cx="8574332" cy="17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解</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猜测：</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T(n)=2T(n/2+17)+n</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与</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T(n)=2T(n/2)+n</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只相差一个</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17</a:t>
            </a:r>
          </a:p>
          <a:p>
            <a:pPr fontAlgn="base">
              <a:lnSpc>
                <a:spcPct val="150000"/>
              </a:lnSpc>
              <a:spcBef>
                <a:spcPct val="0"/>
              </a:spcBef>
              <a:spcAft>
                <a:spcPct val="0"/>
              </a:spcAft>
            </a:pP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                  </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当</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n</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充分大时</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T(n/2+17)</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与</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T(n/2)</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的差别并不大，因为</a:t>
            </a:r>
            <a:endParaRPr lang="en-US" altLang="zh-CN" sz="2400" b="1" dirty="0">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ct val="150000"/>
              </a:lnSpc>
              <a:spcBef>
                <a:spcPct val="0"/>
              </a:spcBef>
              <a:spcAft>
                <a:spcPct val="0"/>
              </a:spcAft>
            </a:pP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                   n/2+17</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与</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n/2</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相差小，我们可以猜测</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T(n)=O(</a:t>
            </a:r>
            <a:r>
              <a:rPr lang="en-US" altLang="zh-CN" sz="2400" b="1" dirty="0" err="1">
                <a:latin typeface="华文仿宋" panose="02010600040101010101" pitchFamily="2" charset="-122"/>
                <a:ea typeface="华文仿宋" panose="02010600040101010101" pitchFamily="2" charset="-122"/>
                <a:cs typeface="Times New Roman" panose="02020603050405020304" pitchFamily="18" charset="0"/>
              </a:rPr>
              <a:t>nlogn</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a:t>
            </a:r>
          </a:p>
        </p:txBody>
      </p:sp>
      <p:sp>
        <p:nvSpPr>
          <p:cNvPr id="5" name="Rectangle 1">
            <a:extLst>
              <a:ext uri="{FF2B5EF4-FFF2-40B4-BE49-F238E27FC236}">
                <a16:creationId xmlns:a16="http://schemas.microsoft.com/office/drawing/2014/main" xmlns="" id="{3F3C8C52-B474-41CD-B62F-416C646D9ACF}"/>
              </a:ext>
            </a:extLst>
          </p:cNvPr>
          <p:cNvSpPr>
            <a:spLocks noChangeArrowheads="1"/>
          </p:cNvSpPr>
          <p:nvPr/>
        </p:nvSpPr>
        <p:spPr bwMode="auto">
          <a:xfrm>
            <a:off x="926856" y="4481402"/>
            <a:ext cx="85743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证明：可以用数学归纳法</a:t>
            </a:r>
            <a:endPar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26121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替换方法</a:t>
            </a:r>
          </a:p>
        </p:txBody>
      </p:sp>
      <p:sp>
        <p:nvSpPr>
          <p:cNvPr id="10" name="Rectangle 1">
            <a:extLst>
              <a:ext uri="{FF2B5EF4-FFF2-40B4-BE49-F238E27FC236}">
                <a16:creationId xmlns:a16="http://schemas.microsoft.com/office/drawing/2014/main" xmlns="" id="{5C2B40C6-F66F-40BD-9391-F023AB38A22E}"/>
              </a:ext>
            </a:extLst>
          </p:cNvPr>
          <p:cNvSpPr>
            <a:spLocks noChangeArrowheads="1"/>
          </p:cNvSpPr>
          <p:nvPr/>
        </p:nvSpPr>
        <p:spPr bwMode="auto">
          <a:xfrm>
            <a:off x="926856" y="1506219"/>
            <a:ext cx="7848600" cy="87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 </a:t>
            </a: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替换方法：</a:t>
            </a:r>
            <a:endPar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ts val="3100"/>
              </a:lnSpc>
              <a:spcBef>
                <a:spcPct val="0"/>
              </a:spcBef>
              <a:spcAft>
                <a:spcPct val="0"/>
              </a:spcAft>
            </a:pPr>
            <a:r>
              <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a:t>
            </a: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猜测上下界，减少不确定性范围</a:t>
            </a:r>
            <a:endPar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p:txBody>
      </p:sp>
      <p:sp>
        <p:nvSpPr>
          <p:cNvPr id="4" name="Rectangle 1">
            <a:extLst>
              <a:ext uri="{FF2B5EF4-FFF2-40B4-BE49-F238E27FC236}">
                <a16:creationId xmlns:a16="http://schemas.microsoft.com/office/drawing/2014/main" xmlns="" id="{64794918-A435-4C68-BAA3-8DC457EC8C94}"/>
              </a:ext>
            </a:extLst>
          </p:cNvPr>
          <p:cNvSpPr>
            <a:spLocks noChangeArrowheads="1"/>
          </p:cNvSpPr>
          <p:nvPr/>
        </p:nvSpPr>
        <p:spPr bwMode="auto">
          <a:xfrm>
            <a:off x="989379" y="2308454"/>
            <a:ext cx="8574332" cy="59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例</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2:</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求解</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T(n)=2T(n/2)+n</a:t>
            </a:r>
          </a:p>
        </p:txBody>
      </p:sp>
      <mc:AlternateContent xmlns:mc="http://schemas.openxmlformats.org/markup-compatibility/2006" xmlns:a14="http://schemas.microsoft.com/office/drawing/2010/main">
        <mc:Choice Requires="a14">
          <p:sp>
            <p:nvSpPr>
              <p:cNvPr id="5" name="Rectangle 1">
                <a:extLst>
                  <a:ext uri="{FF2B5EF4-FFF2-40B4-BE49-F238E27FC236}">
                    <a16:creationId xmlns:a16="http://schemas.microsoft.com/office/drawing/2014/main" xmlns="" id="{3F3C8C52-B474-41CD-B62F-416C646D9ACF}"/>
                  </a:ext>
                </a:extLst>
              </p:cNvPr>
              <p:cNvSpPr>
                <a:spLocks noChangeArrowheads="1"/>
              </p:cNvSpPr>
              <p:nvPr/>
            </p:nvSpPr>
            <p:spPr bwMode="auto">
              <a:xfrm>
                <a:off x="926856" y="3095511"/>
                <a:ext cx="8574332" cy="8737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解：首先证明</a:t>
                </a:r>
                <a:r>
                  <a:rPr lang="en-US" altLang="zh-CN"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T(n)=</a:t>
                </a:r>
                <a:r>
                  <a:rPr lang="el-GR" altLang="zh-CN" sz="2400" b="1" dirty="0">
                    <a:solidFill>
                      <a:schemeClr val="tx1"/>
                    </a:solidFill>
                    <a:ea typeface="华文仿宋" panose="02010600040101010101" pitchFamily="2" charset="-122"/>
                    <a:cs typeface="Calibri" panose="020F0502020204030204" pitchFamily="34" charset="0"/>
                  </a:rPr>
                  <a:t>Ω</a:t>
                </a:r>
                <a:r>
                  <a:rPr lang="en-US" altLang="zh-CN" sz="2400" b="1" dirty="0">
                    <a:solidFill>
                      <a:schemeClr val="tx1"/>
                    </a:solidFill>
                    <a:ea typeface="华文仿宋" panose="02010600040101010101" pitchFamily="2" charset="-122"/>
                    <a:cs typeface="Calibri" panose="020F0502020204030204" pitchFamily="34" charset="0"/>
                  </a:rPr>
                  <a:t>(n),T(n)=O(</a:t>
                </a:r>
                <a14:m>
                  <m:oMath xmlns:m="http://schemas.openxmlformats.org/officeDocument/2006/math">
                    <m:sSup>
                      <m:sSupPr>
                        <m:ctrlPr>
                          <a:rPr lang="zh-CN" altLang="zh-CN" sz="2400" i="1" kern="100">
                            <a:solidFill>
                              <a:schemeClr val="tx1"/>
                            </a:solidFill>
                            <a:latin typeface="Cambria Math"/>
                            <a:ea typeface="Cambria Math" panose="02040503050406030204" pitchFamily="18" charset="0"/>
                            <a:cs typeface="Times New Roman" panose="02020603050405020304" pitchFamily="18" charset="0"/>
                          </a:rPr>
                        </m:ctrlPr>
                      </m:sSupPr>
                      <m:e>
                        <m:r>
                          <a:rPr lang="en-US" altLang="zh-CN" sz="2400" b="1" i="1" kern="1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𝒏</m:t>
                        </m:r>
                      </m:e>
                      <m:sup>
                        <m:r>
                          <a:rPr lang="en-US" altLang="zh-CN" sz="2400" b="1" i="1" kern="100" smtClean="0">
                            <a:solidFill>
                              <a:schemeClr val="tx1"/>
                            </a:solidFill>
                            <a:latin typeface="Cambria Math" panose="02040503050406030204" pitchFamily="18" charset="0"/>
                            <a:cs typeface="Times New Roman" panose="02020603050405020304" pitchFamily="18" charset="0"/>
                          </a:rPr>
                          <m:t>𝟐</m:t>
                        </m:r>
                      </m:sup>
                    </m:sSup>
                  </m:oMath>
                </a14:m>
                <a:r>
                  <a:rPr lang="en-US" altLang="zh-CN" sz="2400" b="1" dirty="0">
                    <a:solidFill>
                      <a:schemeClr val="tx1"/>
                    </a:solidFill>
                    <a:ea typeface="华文仿宋" panose="02010600040101010101" pitchFamily="2" charset="-122"/>
                    <a:cs typeface="Calibri" panose="020F0502020204030204" pitchFamily="34" charset="0"/>
                  </a:rPr>
                  <a:t>)</a:t>
                </a:r>
              </a:p>
              <a:p>
                <a:pPr fontAlgn="base">
                  <a:lnSpc>
                    <a:spcPts val="3100"/>
                  </a:lnSpc>
                  <a:spcBef>
                    <a:spcPct val="0"/>
                  </a:spcBef>
                  <a:spcAft>
                    <a:spcPct val="0"/>
                  </a:spcAft>
                </a:pPr>
                <a:r>
                  <a:rPr lang="en-US" altLang="zh-CN" sz="2400" b="1" dirty="0">
                    <a:solidFill>
                      <a:schemeClr val="tx1"/>
                    </a:solidFill>
                    <a:latin typeface="华文仿宋" panose="02010600040101010101" pitchFamily="2" charset="-122"/>
                    <a:ea typeface="华文仿宋" panose="02010600040101010101" pitchFamily="2" charset="-122"/>
                    <a:cs typeface="Calibri" panose="020F0502020204030204" pitchFamily="34" charset="0"/>
                  </a:rPr>
                  <a:t>         </a:t>
                </a:r>
                <a:r>
                  <a:rPr lang="zh-CN" altLang="en-US" sz="2400" b="1" dirty="0">
                    <a:solidFill>
                      <a:schemeClr val="tx1"/>
                    </a:solidFill>
                    <a:latin typeface="华文仿宋" panose="02010600040101010101" pitchFamily="2" charset="-122"/>
                    <a:ea typeface="华文仿宋" panose="02010600040101010101" pitchFamily="2" charset="-122"/>
                    <a:cs typeface="Calibri" panose="020F0502020204030204" pitchFamily="34" charset="0"/>
                  </a:rPr>
                  <a:t>然后逐阶地降低上界、提高下界</a:t>
                </a:r>
                <a:endParaRPr lang="en-US" altLang="zh-CN"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endParaRPr>
              </a:p>
            </p:txBody>
          </p:sp>
        </mc:Choice>
        <mc:Fallback xmlns="">
          <p:sp>
            <p:nvSpPr>
              <p:cNvPr id="5" name="Rectangle 1">
                <a:extLst>
                  <a:ext uri="{FF2B5EF4-FFF2-40B4-BE49-F238E27FC236}">
                    <a16:creationId xmlns:a16="http://schemas.microsoft.com/office/drawing/2014/main" id="{3F3C8C52-B474-41CD-B62F-416C646D9ACF}"/>
                  </a:ext>
                </a:extLst>
              </p:cNvPr>
              <p:cNvSpPr>
                <a:spLocks noRot="1" noChangeAspect="1" noMove="1" noResize="1" noEditPoints="1" noAdjustHandles="1" noChangeArrowheads="1" noChangeShapeType="1" noTextEdit="1"/>
              </p:cNvSpPr>
              <p:nvPr/>
            </p:nvSpPr>
            <p:spPr bwMode="auto">
              <a:xfrm>
                <a:off x="926856" y="3095511"/>
                <a:ext cx="8574332" cy="873765"/>
              </a:xfrm>
              <a:prstGeom prst="rect">
                <a:avLst/>
              </a:prstGeom>
              <a:blipFill>
                <a:blip r:embed="rId3"/>
                <a:stretch>
                  <a:fillRect l="-1066" t="-4895" b="-153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1">
                <a:extLst>
                  <a:ext uri="{FF2B5EF4-FFF2-40B4-BE49-F238E27FC236}">
                    <a16:creationId xmlns:a16="http://schemas.microsoft.com/office/drawing/2014/main" xmlns="" id="{BF39A622-F324-4DD3-AF99-431F070D1B76}"/>
                  </a:ext>
                </a:extLst>
              </p:cNvPr>
              <p:cNvSpPr>
                <a:spLocks noChangeArrowheads="1"/>
              </p:cNvSpPr>
              <p:nvPr/>
            </p:nvSpPr>
            <p:spPr bwMode="auto">
              <a:xfrm>
                <a:off x="1655518" y="4009489"/>
                <a:ext cx="8574332" cy="8737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Ω</a:t>
                </a:r>
                <a:r>
                  <a:rPr lang="en-US" altLang="zh-CN"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(n)</a:t>
                </a:r>
                <a:r>
                  <a:rPr lang="zh-CN" altLang="en-US"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的上一个阶是</a:t>
                </a:r>
                <a:r>
                  <a:rPr lang="el-GR" altLang="zh-CN" sz="2400" b="1" dirty="0">
                    <a:solidFill>
                      <a:schemeClr val="tx1"/>
                    </a:solidFill>
                    <a:ea typeface="华文仿宋" panose="02010600040101010101" pitchFamily="2" charset="-122"/>
                    <a:cs typeface="Calibri" panose="020F0502020204030204" pitchFamily="34" charset="0"/>
                  </a:rPr>
                  <a:t>Ω</a:t>
                </a:r>
                <a:r>
                  <a:rPr lang="en-US" altLang="zh-CN" sz="2400" b="1" dirty="0">
                    <a:solidFill>
                      <a:schemeClr val="tx1"/>
                    </a:solidFill>
                    <a:ea typeface="华文仿宋" panose="02010600040101010101" pitchFamily="2" charset="-122"/>
                    <a:cs typeface="Calibri" panose="020F0502020204030204" pitchFamily="34" charset="0"/>
                  </a:rPr>
                  <a:t>(</a:t>
                </a:r>
                <a:r>
                  <a:rPr lang="en-US" altLang="zh-CN" sz="2400" b="1" dirty="0" err="1">
                    <a:solidFill>
                      <a:schemeClr val="tx1"/>
                    </a:solidFill>
                    <a:ea typeface="华文仿宋" panose="02010600040101010101" pitchFamily="2" charset="-122"/>
                    <a:cs typeface="Calibri" panose="020F0502020204030204" pitchFamily="34" charset="0"/>
                  </a:rPr>
                  <a:t>nlogn</a:t>
                </a:r>
                <a:r>
                  <a:rPr lang="en-US" altLang="zh-CN" sz="2400" b="1" dirty="0">
                    <a:solidFill>
                      <a:schemeClr val="tx1"/>
                    </a:solidFill>
                    <a:ea typeface="华文仿宋" panose="02010600040101010101" pitchFamily="2" charset="-122"/>
                    <a:cs typeface="Calibri" panose="020F0502020204030204" pitchFamily="34" charset="0"/>
                  </a:rPr>
                  <a:t>)</a:t>
                </a:r>
              </a:p>
              <a:p>
                <a:pPr fontAlgn="base">
                  <a:lnSpc>
                    <a:spcPts val="3100"/>
                  </a:lnSpc>
                  <a:spcBef>
                    <a:spcPct val="0"/>
                  </a:spcBef>
                  <a:spcAft>
                    <a:spcPct val="0"/>
                  </a:spcAft>
                </a:pPr>
                <a:r>
                  <a:rPr lang="en-US" altLang="zh-CN"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O(</a:t>
                </a:r>
                <a14:m>
                  <m:oMath xmlns:m="http://schemas.openxmlformats.org/officeDocument/2006/math">
                    <m:sSup>
                      <m:sSupPr>
                        <m:ctrlPr>
                          <a:rPr lang="zh-CN" altLang="zh-CN" sz="2400" i="1" kern="100">
                            <a:solidFill>
                              <a:schemeClr val="tx1"/>
                            </a:solidFill>
                            <a:latin typeface="Cambria Math"/>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𝒏</m:t>
                        </m:r>
                      </m:e>
                      <m:sup>
                        <m:r>
                          <a:rPr lang="en-US" altLang="zh-CN" sz="2400" b="1" i="1" kern="100">
                            <a:solidFill>
                              <a:schemeClr val="tx1"/>
                            </a:solidFill>
                            <a:latin typeface="Cambria Math" panose="02040503050406030204" pitchFamily="18" charset="0"/>
                            <a:cs typeface="Times New Roman" panose="02020603050405020304" pitchFamily="18" charset="0"/>
                          </a:rPr>
                          <m:t>𝟐</m:t>
                        </m:r>
                      </m:sup>
                    </m:sSup>
                  </m:oMath>
                </a14:m>
                <a:r>
                  <a:rPr lang="en-US" altLang="zh-CN"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a:t>
                </a:r>
                <a:r>
                  <a:rPr lang="zh-CN" altLang="en-US"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的下一个阶是</a:t>
                </a:r>
                <a:r>
                  <a:rPr lang="en-US" altLang="zh-CN" sz="2400" b="1" dirty="0">
                    <a:solidFill>
                      <a:schemeClr val="tx1"/>
                    </a:solidFill>
                    <a:ea typeface="华文仿宋" panose="02010600040101010101" pitchFamily="2" charset="-122"/>
                    <a:cs typeface="Calibri" panose="020F0502020204030204" pitchFamily="34" charset="0"/>
                  </a:rPr>
                  <a:t>O(</a:t>
                </a:r>
                <a:r>
                  <a:rPr lang="en-US" altLang="zh-CN" sz="2400" b="1" dirty="0" err="1">
                    <a:solidFill>
                      <a:schemeClr val="tx1"/>
                    </a:solidFill>
                    <a:ea typeface="华文仿宋" panose="02010600040101010101" pitchFamily="2" charset="-122"/>
                    <a:cs typeface="Calibri" panose="020F0502020204030204" pitchFamily="34" charset="0"/>
                  </a:rPr>
                  <a:t>nlogn</a:t>
                </a:r>
                <a:r>
                  <a:rPr lang="zh-CN" altLang="en-US" sz="2400" b="1" dirty="0">
                    <a:solidFill>
                      <a:schemeClr val="tx1"/>
                    </a:solidFill>
                    <a:ea typeface="华文仿宋" panose="02010600040101010101" pitchFamily="2" charset="-122"/>
                    <a:cs typeface="Calibri" panose="020F0502020204030204" pitchFamily="34" charset="0"/>
                  </a:rPr>
                  <a:t>）</a:t>
                </a:r>
                <a:endParaRPr lang="en-US" altLang="zh-CN"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endParaRPr>
              </a:p>
            </p:txBody>
          </p:sp>
        </mc:Choice>
        <mc:Fallback xmlns="">
          <p:sp>
            <p:nvSpPr>
              <p:cNvPr id="6" name="Rectangle 1">
                <a:extLst>
                  <a:ext uri="{FF2B5EF4-FFF2-40B4-BE49-F238E27FC236}">
                    <a16:creationId xmlns:a16="http://schemas.microsoft.com/office/drawing/2014/main" id="{BF39A622-F324-4DD3-AF99-431F070D1B76}"/>
                  </a:ext>
                </a:extLst>
              </p:cNvPr>
              <p:cNvSpPr>
                <a:spLocks noRot="1" noChangeAspect="1" noMove="1" noResize="1" noEditPoints="1" noAdjustHandles="1" noChangeArrowheads="1" noChangeShapeType="1" noTextEdit="1"/>
              </p:cNvSpPr>
              <p:nvPr/>
            </p:nvSpPr>
            <p:spPr bwMode="auto">
              <a:xfrm>
                <a:off x="1655518" y="4009489"/>
                <a:ext cx="8574332" cy="873765"/>
              </a:xfrm>
              <a:prstGeom prst="rect">
                <a:avLst/>
              </a:prstGeom>
              <a:blipFill>
                <a:blip r:embed="rId4"/>
                <a:stretch>
                  <a:fillRect l="-1138" t="-4196" b="-160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 name="Rectangle 1">
            <a:extLst>
              <a:ext uri="{FF2B5EF4-FFF2-40B4-BE49-F238E27FC236}">
                <a16:creationId xmlns:a16="http://schemas.microsoft.com/office/drawing/2014/main" xmlns="" id="{C44DC9AE-1BB6-4D4F-A0AE-94D233BF8EF2}"/>
              </a:ext>
            </a:extLst>
          </p:cNvPr>
          <p:cNvSpPr>
            <a:spLocks noChangeArrowheads="1"/>
          </p:cNvSpPr>
          <p:nvPr/>
        </p:nvSpPr>
        <p:spPr bwMode="auto">
          <a:xfrm>
            <a:off x="1538287" y="5013337"/>
            <a:ext cx="8574332" cy="47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然后用数学归纳法证明</a:t>
            </a:r>
            <a:r>
              <a:rPr lang="en-US" altLang="zh-CN" sz="2400" b="1" dirty="0" err="1">
                <a:latin typeface="华文仿宋" panose="02010600040101010101" pitchFamily="2" charset="-122"/>
                <a:ea typeface="华文仿宋" panose="02010600040101010101" pitchFamily="2" charset="-122"/>
                <a:cs typeface="Times New Roman" panose="02020603050405020304" pitchFamily="18" charset="0"/>
              </a:rPr>
              <a:t>nlogn</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是否合适</a:t>
            </a:r>
            <a:endParaRPr lang="en-US" altLang="zh-CN" sz="2400" b="1" dirty="0">
              <a:solidFill>
                <a:schemeClr val="tx1"/>
              </a:solidFill>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2424344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替换方法</a:t>
            </a:r>
          </a:p>
        </p:txBody>
      </p:sp>
      <p:sp>
        <p:nvSpPr>
          <p:cNvPr id="10" name="Rectangle 1">
            <a:extLst>
              <a:ext uri="{FF2B5EF4-FFF2-40B4-BE49-F238E27FC236}">
                <a16:creationId xmlns:a16="http://schemas.microsoft.com/office/drawing/2014/main" xmlns="" id="{5C2B40C6-F66F-40BD-9391-F023AB38A22E}"/>
              </a:ext>
            </a:extLst>
          </p:cNvPr>
          <p:cNvSpPr>
            <a:spLocks noChangeArrowheads="1"/>
          </p:cNvSpPr>
          <p:nvPr/>
        </p:nvSpPr>
        <p:spPr bwMode="auto">
          <a:xfrm>
            <a:off x="783981" y="1132050"/>
            <a:ext cx="7848600" cy="47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 </a:t>
            </a: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细微差别的处理</a:t>
            </a:r>
            <a:endPar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p:txBody>
      </p:sp>
      <p:sp>
        <p:nvSpPr>
          <p:cNvPr id="4" name="Rectangle 1">
            <a:extLst>
              <a:ext uri="{FF2B5EF4-FFF2-40B4-BE49-F238E27FC236}">
                <a16:creationId xmlns:a16="http://schemas.microsoft.com/office/drawing/2014/main" xmlns="" id="{64794918-A435-4C68-BAA3-8DC457EC8C94}"/>
              </a:ext>
            </a:extLst>
          </p:cNvPr>
          <p:cNvSpPr>
            <a:spLocks noChangeArrowheads="1"/>
          </p:cNvSpPr>
          <p:nvPr/>
        </p:nvSpPr>
        <p:spPr bwMode="auto">
          <a:xfrm>
            <a:off x="783981" y="1660809"/>
            <a:ext cx="8574332" cy="11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问题：猜测正确，数学归纳法的归纳步骤似乎证不出来</a:t>
            </a:r>
            <a:endParaRPr lang="en-US" altLang="zh-CN" sz="2400" b="1" dirty="0">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ct val="150000"/>
              </a:lnSpc>
              <a:spcBef>
                <a:spcPct val="0"/>
              </a:spcBef>
              <a:spcAft>
                <a:spcPct val="0"/>
              </a:spcAft>
            </a:pP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解决方法：从</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guess</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中减去一个低阶项，可能</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work</a:t>
            </a:r>
          </a:p>
        </p:txBody>
      </p:sp>
      <mc:AlternateContent xmlns:mc="http://schemas.openxmlformats.org/markup-compatibility/2006" xmlns:a14="http://schemas.microsoft.com/office/drawing/2010/main">
        <mc:Choice Requires="a14">
          <p:sp>
            <p:nvSpPr>
              <p:cNvPr id="6" name="Rectangle 1">
                <a:extLst>
                  <a:ext uri="{FF2B5EF4-FFF2-40B4-BE49-F238E27FC236}">
                    <a16:creationId xmlns:a16="http://schemas.microsoft.com/office/drawing/2014/main" xmlns="" id="{BF39A622-F324-4DD3-AF99-431F070D1B76}"/>
                  </a:ext>
                </a:extLst>
              </p:cNvPr>
              <p:cNvSpPr>
                <a:spLocks noChangeArrowheads="1"/>
              </p:cNvSpPr>
              <p:nvPr/>
            </p:nvSpPr>
            <p:spPr bwMode="auto">
              <a:xfrm>
                <a:off x="783981" y="2900329"/>
                <a:ext cx="8574332" cy="5286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例</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3</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：求解</a:t>
                </a:r>
                <a:r>
                  <a:rPr lang="en-US" altLang="zh-CN" sz="2400" b="1" dirty="0">
                    <a:ea typeface="华文仿宋" panose="02010600040101010101" pitchFamily="2" charset="-122"/>
                    <a:cs typeface="Calibri" panose="020F0502020204030204" pitchFamily="34" charset="0"/>
                  </a:rPr>
                  <a:t>T(n)=</a:t>
                </a:r>
                <a14:m>
                  <m:oMath xmlns:m="http://schemas.openxmlformats.org/officeDocument/2006/math">
                    <m:r>
                      <a:rPr lang="en-US" altLang="zh-CN" sz="2400" b="1" i="1">
                        <a:latin typeface="Cambria Math"/>
                      </a:rPr>
                      <m:t>𝑻</m:t>
                    </m:r>
                    <m:d>
                      <m:dPr>
                        <m:ctrlPr>
                          <a:rPr lang="zh-CN" altLang="zh-CN" sz="2400" b="1" i="1">
                            <a:latin typeface="Cambria Math"/>
                          </a:rPr>
                        </m:ctrlPr>
                      </m:dPr>
                      <m:e>
                        <m:d>
                          <m:dPr>
                            <m:begChr m:val="⌊"/>
                            <m:endChr m:val="⌋"/>
                            <m:ctrlPr>
                              <a:rPr lang="zh-CN" altLang="zh-CN" sz="2400" b="1" i="1">
                                <a:latin typeface="Cambria Math"/>
                              </a:rPr>
                            </m:ctrlPr>
                          </m:dPr>
                          <m:e>
                            <m:f>
                              <m:fPr>
                                <m:ctrlPr>
                                  <a:rPr lang="zh-CN" altLang="zh-CN" sz="2400" b="1" i="1">
                                    <a:latin typeface="Cambria Math"/>
                                  </a:rPr>
                                </m:ctrlPr>
                              </m:fPr>
                              <m:num>
                                <m:r>
                                  <a:rPr lang="en-US" altLang="zh-CN" sz="2400" b="1" i="1">
                                    <a:latin typeface="Cambria Math"/>
                                  </a:rPr>
                                  <m:t>𝒏</m:t>
                                </m:r>
                              </m:num>
                              <m:den>
                                <m:r>
                                  <a:rPr lang="en-US" altLang="zh-CN" sz="2400" b="1" i="1">
                                    <a:latin typeface="Cambria Math"/>
                                  </a:rPr>
                                  <m:t>𝟐</m:t>
                                </m:r>
                              </m:den>
                            </m:f>
                          </m:e>
                        </m:d>
                      </m:e>
                    </m:d>
                    <m:r>
                      <a:rPr lang="en-US" altLang="zh-CN" sz="2400" b="1" i="1">
                        <a:latin typeface="Cambria Math"/>
                      </a:rPr>
                      <m:t>+</m:t>
                    </m:r>
                    <m:r>
                      <a:rPr lang="en-US" altLang="zh-CN" sz="2400" b="1" i="1">
                        <a:latin typeface="Cambria Math"/>
                      </a:rPr>
                      <m:t>𝑻</m:t>
                    </m:r>
                    <m:d>
                      <m:dPr>
                        <m:ctrlPr>
                          <a:rPr lang="zh-CN" altLang="zh-CN" sz="2400" b="1" i="1">
                            <a:latin typeface="Cambria Math"/>
                          </a:rPr>
                        </m:ctrlPr>
                      </m:dPr>
                      <m:e>
                        <m:d>
                          <m:dPr>
                            <m:begChr m:val="⌈"/>
                            <m:endChr m:val="⌉"/>
                            <m:ctrlPr>
                              <a:rPr lang="zh-CN" altLang="zh-CN" sz="2400" b="1" i="1">
                                <a:latin typeface="Cambria Math"/>
                              </a:rPr>
                            </m:ctrlPr>
                          </m:dPr>
                          <m:e>
                            <m:f>
                              <m:fPr>
                                <m:ctrlPr>
                                  <a:rPr lang="zh-CN" altLang="zh-CN" sz="2400" b="1" i="1">
                                    <a:latin typeface="Cambria Math"/>
                                  </a:rPr>
                                </m:ctrlPr>
                              </m:fPr>
                              <m:num>
                                <m:r>
                                  <a:rPr lang="en-US" altLang="zh-CN" sz="2400" b="1" i="1">
                                    <a:latin typeface="Cambria Math"/>
                                  </a:rPr>
                                  <m:t>𝒏</m:t>
                                </m:r>
                              </m:num>
                              <m:den>
                                <m:r>
                                  <a:rPr lang="en-US" altLang="zh-CN" sz="2400" b="1" i="1">
                                    <a:latin typeface="Cambria Math"/>
                                  </a:rPr>
                                  <m:t>𝟐</m:t>
                                </m:r>
                              </m:den>
                            </m:f>
                          </m:e>
                        </m:d>
                      </m:e>
                    </m:d>
                    <m:r>
                      <a:rPr lang="en-US" altLang="zh-CN" sz="2400" b="1" i="1">
                        <a:latin typeface="Cambria Math"/>
                      </a:rPr>
                      <m:t>+</m:t>
                    </m:r>
                    <m:r>
                      <a:rPr lang="en-US" altLang="zh-CN" sz="2400" b="1" i="1">
                        <a:latin typeface="Cambria Math"/>
                      </a:rPr>
                      <m:t>𝟏</m:t>
                    </m:r>
                  </m:oMath>
                </a14:m>
                <a:endParaRPr lang="zh-CN" altLang="zh-CN" sz="2400" b="1" dirty="0">
                  <a:cs typeface="Calibri" panose="020F0502020204030204" pitchFamily="34" charset="0"/>
                </a:endParaRPr>
              </a:p>
            </p:txBody>
          </p:sp>
        </mc:Choice>
        <mc:Fallback xmlns="">
          <p:sp>
            <p:nvSpPr>
              <p:cNvPr id="6" name="Rectangle 1">
                <a:extLst>
                  <a:ext uri="{FF2B5EF4-FFF2-40B4-BE49-F238E27FC236}">
                    <a16:creationId xmlns:a16="http://schemas.microsoft.com/office/drawing/2014/main" id="{BF39A622-F324-4DD3-AF99-431F070D1B76}"/>
                  </a:ext>
                </a:extLst>
              </p:cNvPr>
              <p:cNvSpPr>
                <a:spLocks noRot="1" noChangeAspect="1" noMove="1" noResize="1" noEditPoints="1" noAdjustHandles="1" noChangeArrowheads="1" noChangeShapeType="1" noTextEdit="1"/>
              </p:cNvSpPr>
              <p:nvPr/>
            </p:nvSpPr>
            <p:spPr bwMode="auto">
              <a:xfrm>
                <a:off x="783981" y="2900329"/>
                <a:ext cx="8574332" cy="528671"/>
              </a:xfrm>
              <a:prstGeom prst="rect">
                <a:avLst/>
              </a:prstGeom>
              <a:blipFill>
                <a:blip r:embed="rId3"/>
                <a:stretch>
                  <a:fillRect l="-1138" t="-12644" b="-1034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1">
                <a:extLst>
                  <a:ext uri="{FF2B5EF4-FFF2-40B4-BE49-F238E27FC236}">
                    <a16:creationId xmlns:a16="http://schemas.microsoft.com/office/drawing/2014/main" xmlns="" id="{C44DC9AE-1BB6-4D4F-A0AE-94D233BF8EF2}"/>
                  </a:ext>
                </a:extLst>
              </p:cNvPr>
              <p:cNvSpPr>
                <a:spLocks noChangeArrowheads="1"/>
              </p:cNvSpPr>
              <p:nvPr/>
            </p:nvSpPr>
            <p:spPr bwMode="auto">
              <a:xfrm>
                <a:off x="1512490" y="3346980"/>
                <a:ext cx="8574332" cy="16618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2000" b="1" dirty="0">
                    <a:latin typeface="华文仿宋" panose="02010600040101010101" pitchFamily="2" charset="-122"/>
                    <a:ea typeface="华文仿宋" panose="02010600040101010101" pitchFamily="2" charset="-122"/>
                    <a:cs typeface="Times New Roman" panose="02020603050405020304" pitchFamily="18" charset="0"/>
                  </a:rPr>
                  <a:t>解</a:t>
                </a:r>
                <a:r>
                  <a:rPr lang="en-US" altLang="zh-CN" sz="20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:(1) </a:t>
                </a:r>
                <a:r>
                  <a:rPr lang="zh-CN" altLang="en-US" sz="20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我们猜测</a:t>
                </a:r>
                <a:r>
                  <a:rPr lang="en-US" altLang="zh-CN" sz="20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T(n)=O(n)</a:t>
                </a:r>
              </a:p>
              <a:p>
                <a:pPr fontAlgn="base">
                  <a:lnSpc>
                    <a:spcPct val="150000"/>
                  </a:lnSpc>
                  <a:spcBef>
                    <a:spcPct val="0"/>
                  </a:spcBef>
                  <a:spcAft>
                    <a:spcPct val="0"/>
                  </a:spcAft>
                </a:pPr>
                <a:r>
                  <a:rPr lang="en-US" altLang="zh-CN" sz="20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          </a:t>
                </a:r>
                <a:r>
                  <a:rPr lang="zh-CN" altLang="en-US" sz="20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证：</a:t>
                </a:r>
                <a:r>
                  <a:rPr lang="en-US" altLang="zh-CN" sz="2000" b="1" dirty="0">
                    <a:ea typeface="华文仿宋" panose="02010600040101010101" pitchFamily="2" charset="-122"/>
                    <a:cs typeface="Calibri" panose="020F0502020204030204" pitchFamily="34" charset="0"/>
                  </a:rPr>
                  <a:t> T(n)≤c</a:t>
                </a:r>
                <a14:m>
                  <m:oMath xmlns:m="http://schemas.openxmlformats.org/officeDocument/2006/math">
                    <m:d>
                      <m:dPr>
                        <m:ctrlPr>
                          <a:rPr lang="zh-CN" altLang="zh-CN" sz="2000" b="1" i="1">
                            <a:latin typeface="Cambria Math"/>
                          </a:rPr>
                        </m:ctrlPr>
                      </m:dPr>
                      <m:e>
                        <m:d>
                          <m:dPr>
                            <m:begChr m:val="⌊"/>
                            <m:endChr m:val="⌋"/>
                            <m:ctrlPr>
                              <a:rPr lang="zh-CN" altLang="zh-CN" sz="2000" b="1" i="1">
                                <a:latin typeface="Cambria Math"/>
                              </a:rPr>
                            </m:ctrlPr>
                          </m:dPr>
                          <m:e>
                            <m:f>
                              <m:fPr>
                                <m:ctrlPr>
                                  <a:rPr lang="zh-CN" altLang="zh-CN" sz="2000" b="1" i="1">
                                    <a:latin typeface="Cambria Math"/>
                                  </a:rPr>
                                </m:ctrlPr>
                              </m:fPr>
                              <m:num>
                                <m:r>
                                  <a:rPr lang="en-US" altLang="zh-CN" sz="2000" b="1" i="1">
                                    <a:latin typeface="Cambria Math" panose="02040503050406030204" pitchFamily="18" charset="0"/>
                                  </a:rPr>
                                  <m:t>𝒏</m:t>
                                </m:r>
                              </m:num>
                              <m:den>
                                <m:r>
                                  <a:rPr lang="en-US" altLang="zh-CN" sz="2000" b="1" i="1">
                                    <a:latin typeface="Cambria Math" panose="02040503050406030204" pitchFamily="18" charset="0"/>
                                  </a:rPr>
                                  <m:t>𝟐</m:t>
                                </m:r>
                              </m:den>
                            </m:f>
                          </m:e>
                        </m:d>
                      </m:e>
                    </m:d>
                    <m:r>
                      <a:rPr lang="en-US" altLang="zh-CN" sz="2000" b="1" i="1">
                        <a:latin typeface="Cambria Math" panose="02040503050406030204" pitchFamily="18" charset="0"/>
                      </a:rPr>
                      <m:t>+</m:t>
                    </m:r>
                    <m:r>
                      <a:rPr lang="en-US" altLang="zh-CN" sz="2000" b="1" i="1" smtClean="0">
                        <a:latin typeface="Cambria Math" panose="02040503050406030204" pitchFamily="18" charset="0"/>
                      </a:rPr>
                      <m:t>𝒄</m:t>
                    </m:r>
                    <m:d>
                      <m:dPr>
                        <m:ctrlPr>
                          <a:rPr lang="zh-CN" altLang="zh-CN" sz="2000" b="1" i="1">
                            <a:latin typeface="Cambria Math"/>
                          </a:rPr>
                        </m:ctrlPr>
                      </m:dPr>
                      <m:e>
                        <m:d>
                          <m:dPr>
                            <m:begChr m:val="⌈"/>
                            <m:endChr m:val="⌉"/>
                            <m:ctrlPr>
                              <a:rPr lang="zh-CN" altLang="zh-CN" sz="2000" b="1" i="1">
                                <a:latin typeface="Cambria Math"/>
                              </a:rPr>
                            </m:ctrlPr>
                          </m:dPr>
                          <m:e>
                            <m:f>
                              <m:fPr>
                                <m:ctrlPr>
                                  <a:rPr lang="zh-CN" altLang="zh-CN" sz="2000" b="1" i="1">
                                    <a:latin typeface="Cambria Math"/>
                                  </a:rPr>
                                </m:ctrlPr>
                              </m:fPr>
                              <m:num>
                                <m:r>
                                  <a:rPr lang="en-US" altLang="zh-CN" sz="2000" b="1" i="1">
                                    <a:latin typeface="Cambria Math" panose="02040503050406030204" pitchFamily="18" charset="0"/>
                                  </a:rPr>
                                  <m:t>𝒏</m:t>
                                </m:r>
                              </m:num>
                              <m:den>
                                <m:r>
                                  <a:rPr lang="en-US" altLang="zh-CN" sz="2000" b="1" i="1">
                                    <a:latin typeface="Cambria Math" panose="02040503050406030204" pitchFamily="18" charset="0"/>
                                  </a:rPr>
                                  <m:t>𝟐</m:t>
                                </m:r>
                              </m:den>
                            </m:f>
                          </m:e>
                        </m:d>
                      </m:e>
                    </m:d>
                    <m:r>
                      <a:rPr lang="en-US" altLang="zh-CN" sz="2000" b="1" i="1">
                        <a:latin typeface="Cambria Math" panose="02040503050406030204" pitchFamily="18" charset="0"/>
                      </a:rPr>
                      <m:t>+</m:t>
                    </m:r>
                    <m:r>
                      <a:rPr lang="en-US" altLang="zh-CN" sz="2000" b="1" i="1">
                        <a:latin typeface="Cambria Math" panose="02040503050406030204" pitchFamily="18" charset="0"/>
                      </a:rPr>
                      <m:t>𝟏</m:t>
                    </m:r>
                  </m:oMath>
                </a14:m>
                <a:r>
                  <a:rPr lang="en-US" altLang="zh-CN" sz="2000" b="1" dirty="0">
                    <a:solidFill>
                      <a:schemeClr val="tx1"/>
                    </a:solidFill>
                    <a:ea typeface="华文仿宋" panose="02010600040101010101" pitchFamily="2" charset="-122"/>
                    <a:cs typeface="Calibri" panose="020F0502020204030204" pitchFamily="34" charset="0"/>
                  </a:rPr>
                  <a:t>=cn+1≠cn</a:t>
                </a:r>
              </a:p>
              <a:p>
                <a:pPr fontAlgn="base">
                  <a:lnSpc>
                    <a:spcPct val="150000"/>
                  </a:lnSpc>
                  <a:spcBef>
                    <a:spcPct val="0"/>
                  </a:spcBef>
                  <a:spcAft>
                    <a:spcPct val="0"/>
                  </a:spcAft>
                </a:pPr>
                <a:r>
                  <a:rPr lang="en-US" altLang="zh-CN" sz="2000" b="1" dirty="0">
                    <a:ea typeface="华文仿宋" panose="02010600040101010101" pitchFamily="2" charset="-122"/>
                    <a:cs typeface="Calibri" panose="020F0502020204030204" pitchFamily="34" charset="0"/>
                  </a:rPr>
                  <a:t>                      </a:t>
                </a:r>
                <a:r>
                  <a:rPr lang="zh-CN" altLang="en-US" sz="2000" b="1" dirty="0">
                    <a:ea typeface="华文仿宋" panose="02010600040101010101" pitchFamily="2" charset="-122"/>
                    <a:cs typeface="Calibri" panose="020F0502020204030204" pitchFamily="34" charset="0"/>
                  </a:rPr>
                  <a:t>证不出</a:t>
                </a:r>
                <a:r>
                  <a:rPr lang="en-US" altLang="zh-CN" sz="2000" b="1" dirty="0">
                    <a:ea typeface="华文仿宋" panose="02010600040101010101" pitchFamily="2" charset="-122"/>
                    <a:cs typeface="Calibri" panose="020F0502020204030204" pitchFamily="34" charset="0"/>
                  </a:rPr>
                  <a:t>T(n)=O(</a:t>
                </a:r>
                <a:r>
                  <a:rPr lang="en-US" altLang="zh-CN" sz="2000" b="1" dirty="0" err="1">
                    <a:ea typeface="华文仿宋" panose="02010600040101010101" pitchFamily="2" charset="-122"/>
                    <a:cs typeface="Calibri" panose="020F0502020204030204" pitchFamily="34" charset="0"/>
                  </a:rPr>
                  <a:t>cn</a:t>
                </a:r>
                <a:r>
                  <a:rPr lang="en-US" altLang="zh-CN" sz="2000" b="1" dirty="0">
                    <a:ea typeface="华文仿宋" panose="02010600040101010101" pitchFamily="2" charset="-122"/>
                    <a:cs typeface="Calibri" panose="020F0502020204030204" pitchFamily="34" charset="0"/>
                  </a:rPr>
                  <a:t>)</a:t>
                </a:r>
                <a:endParaRPr lang="en-US" altLang="zh-CN" sz="2000" b="1" dirty="0">
                  <a:solidFill>
                    <a:schemeClr val="tx1"/>
                  </a:solidFill>
                  <a:ea typeface="华文仿宋" panose="02010600040101010101" pitchFamily="2" charset="-122"/>
                  <a:cs typeface="Calibri" panose="020F0502020204030204" pitchFamily="34" charset="0"/>
                </a:endParaRPr>
              </a:p>
            </p:txBody>
          </p:sp>
        </mc:Choice>
        <mc:Fallback xmlns="">
          <p:sp>
            <p:nvSpPr>
              <p:cNvPr id="7" name="Rectangle 1">
                <a:extLst>
                  <a:ext uri="{FF2B5EF4-FFF2-40B4-BE49-F238E27FC236}">
                    <a16:creationId xmlns:a16="http://schemas.microsoft.com/office/drawing/2014/main" id="{C44DC9AE-1BB6-4D4F-A0AE-94D233BF8EF2}"/>
                  </a:ext>
                </a:extLst>
              </p:cNvPr>
              <p:cNvSpPr>
                <a:spLocks noRot="1" noChangeAspect="1" noMove="1" noResize="1" noEditPoints="1" noAdjustHandles="1" noChangeArrowheads="1" noChangeShapeType="1" noTextEdit="1"/>
              </p:cNvSpPr>
              <p:nvPr/>
            </p:nvSpPr>
            <p:spPr bwMode="auto">
              <a:xfrm>
                <a:off x="1512490" y="3346980"/>
                <a:ext cx="8574332" cy="1661802"/>
              </a:xfrm>
              <a:prstGeom prst="rect">
                <a:avLst/>
              </a:prstGeom>
              <a:blipFill>
                <a:blip r:embed="rId4"/>
                <a:stretch>
                  <a:fillRect l="-711" b="-62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xmlns="" id="{1A04E65F-490D-4126-A124-EEA800DC2DE5}"/>
                  </a:ext>
                </a:extLst>
              </p:cNvPr>
              <p:cNvSpPr>
                <a:spLocks noChangeArrowheads="1"/>
              </p:cNvSpPr>
              <p:nvPr/>
            </p:nvSpPr>
            <p:spPr bwMode="auto">
              <a:xfrm>
                <a:off x="1488403" y="4895049"/>
                <a:ext cx="9341522" cy="16618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2000" b="1" dirty="0">
                    <a:latin typeface="华文仿宋" panose="02010600040101010101" pitchFamily="2" charset="-122"/>
                    <a:ea typeface="华文仿宋" panose="02010600040101010101" pitchFamily="2" charset="-122"/>
                    <a:cs typeface="Times New Roman" panose="02020603050405020304" pitchFamily="18" charset="0"/>
                  </a:rPr>
                  <a:t>解</a:t>
                </a:r>
                <a:r>
                  <a:rPr lang="en-US" altLang="zh-CN" sz="20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:(2) </a:t>
                </a:r>
                <a:r>
                  <a:rPr lang="zh-CN" altLang="en-US" sz="20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减去一个低阶项，猜</a:t>
                </a:r>
                <a:r>
                  <a:rPr lang="en-US" altLang="zh-CN" sz="20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T(n)</a:t>
                </a:r>
                <a:r>
                  <a:rPr lang="en-US" altLang="zh-CN" sz="2000" b="1" dirty="0">
                    <a:ea typeface="华文仿宋" panose="02010600040101010101" pitchFamily="2" charset="-122"/>
                    <a:cs typeface="Calibri" panose="020F0502020204030204" pitchFamily="34" charset="0"/>
                    <a:sym typeface="Wingdings" panose="05000000000000000000" pitchFamily="2" charset="2"/>
                  </a:rPr>
                  <a:t>≤cn-b,b≥0</a:t>
                </a:r>
                <a:r>
                  <a:rPr lang="zh-CN" altLang="en-US" sz="2000" b="1" dirty="0">
                    <a:ea typeface="华文仿宋" panose="02010600040101010101" pitchFamily="2" charset="-122"/>
                    <a:cs typeface="Calibri" panose="020F0502020204030204" pitchFamily="34" charset="0"/>
                    <a:sym typeface="Wingdings" panose="05000000000000000000" pitchFamily="2" charset="2"/>
                  </a:rPr>
                  <a:t>是常数</a:t>
                </a:r>
                <a:endParaRPr lang="en-US" altLang="zh-CN" sz="20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endParaRPr>
              </a:p>
              <a:p>
                <a:pPr fontAlgn="base">
                  <a:lnSpc>
                    <a:spcPct val="150000"/>
                  </a:lnSpc>
                  <a:spcBef>
                    <a:spcPct val="0"/>
                  </a:spcBef>
                  <a:spcAft>
                    <a:spcPct val="0"/>
                  </a:spcAft>
                </a:pPr>
                <a:r>
                  <a:rPr lang="en-US" altLang="zh-CN" sz="20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          </a:t>
                </a:r>
                <a:r>
                  <a:rPr lang="zh-CN" altLang="en-US" sz="20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证：</a:t>
                </a:r>
                <a:r>
                  <a:rPr lang="en-US" altLang="zh-CN" sz="2000" b="1" dirty="0">
                    <a:ea typeface="华文仿宋" panose="02010600040101010101" pitchFamily="2" charset="-122"/>
                    <a:cs typeface="Calibri" panose="020F0502020204030204" pitchFamily="34" charset="0"/>
                  </a:rPr>
                  <a:t> T(n)=T</a:t>
                </a:r>
                <a14:m>
                  <m:oMath xmlns:m="http://schemas.openxmlformats.org/officeDocument/2006/math">
                    <m:d>
                      <m:dPr>
                        <m:ctrlPr>
                          <a:rPr lang="zh-CN" altLang="zh-CN" sz="2000" b="1" i="1">
                            <a:latin typeface="Cambria Math"/>
                          </a:rPr>
                        </m:ctrlPr>
                      </m:dPr>
                      <m:e>
                        <m:d>
                          <m:dPr>
                            <m:begChr m:val="⌊"/>
                            <m:endChr m:val="⌋"/>
                            <m:ctrlPr>
                              <a:rPr lang="zh-CN" altLang="zh-CN" sz="2000" b="1" i="1">
                                <a:latin typeface="Cambria Math"/>
                              </a:rPr>
                            </m:ctrlPr>
                          </m:dPr>
                          <m:e>
                            <m:f>
                              <m:fPr>
                                <m:ctrlPr>
                                  <a:rPr lang="zh-CN" altLang="zh-CN" sz="2000" b="1" i="1">
                                    <a:latin typeface="Cambria Math"/>
                                  </a:rPr>
                                </m:ctrlPr>
                              </m:fPr>
                              <m:num>
                                <m:r>
                                  <a:rPr lang="en-US" altLang="zh-CN" sz="2000" b="1" i="1">
                                    <a:latin typeface="Cambria Math" panose="02040503050406030204" pitchFamily="18" charset="0"/>
                                  </a:rPr>
                                  <m:t>𝒏</m:t>
                                </m:r>
                              </m:num>
                              <m:den>
                                <m:r>
                                  <a:rPr lang="en-US" altLang="zh-CN" sz="2000" b="1" i="1">
                                    <a:latin typeface="Cambria Math" panose="02040503050406030204" pitchFamily="18" charset="0"/>
                                  </a:rPr>
                                  <m:t>𝟐</m:t>
                                </m:r>
                              </m:den>
                            </m:f>
                          </m:e>
                        </m:d>
                      </m:e>
                    </m:d>
                    <m:r>
                      <a:rPr lang="en-US" altLang="zh-CN" sz="2000" b="1" i="1">
                        <a:latin typeface="Cambria Math" panose="02040503050406030204" pitchFamily="18" charset="0"/>
                      </a:rPr>
                      <m:t>+</m:t>
                    </m:r>
                    <m:r>
                      <a:rPr lang="en-US" altLang="zh-CN" sz="2000" b="1" i="1" smtClean="0">
                        <a:latin typeface="Cambria Math" panose="02040503050406030204" pitchFamily="18" charset="0"/>
                      </a:rPr>
                      <m:t>𝒄</m:t>
                    </m:r>
                    <m:d>
                      <m:dPr>
                        <m:ctrlPr>
                          <a:rPr lang="zh-CN" altLang="zh-CN" sz="2000" b="1" i="1">
                            <a:latin typeface="Cambria Math"/>
                          </a:rPr>
                        </m:ctrlPr>
                      </m:dPr>
                      <m:e>
                        <m:d>
                          <m:dPr>
                            <m:begChr m:val="⌈"/>
                            <m:endChr m:val="⌉"/>
                            <m:ctrlPr>
                              <a:rPr lang="zh-CN" altLang="zh-CN" sz="2000" b="1" i="1">
                                <a:latin typeface="Cambria Math"/>
                              </a:rPr>
                            </m:ctrlPr>
                          </m:dPr>
                          <m:e>
                            <m:f>
                              <m:fPr>
                                <m:ctrlPr>
                                  <a:rPr lang="zh-CN" altLang="zh-CN" sz="2000" b="1" i="1">
                                    <a:latin typeface="Cambria Math"/>
                                  </a:rPr>
                                </m:ctrlPr>
                              </m:fPr>
                              <m:num>
                                <m:r>
                                  <a:rPr lang="en-US" altLang="zh-CN" sz="2000" b="1" i="1">
                                    <a:latin typeface="Cambria Math" panose="02040503050406030204" pitchFamily="18" charset="0"/>
                                  </a:rPr>
                                  <m:t>𝒏</m:t>
                                </m:r>
                              </m:num>
                              <m:den>
                                <m:r>
                                  <a:rPr lang="en-US" altLang="zh-CN" sz="2000" b="1" i="1">
                                    <a:latin typeface="Cambria Math" panose="02040503050406030204" pitchFamily="18" charset="0"/>
                                  </a:rPr>
                                  <m:t>𝟐</m:t>
                                </m:r>
                              </m:den>
                            </m:f>
                          </m:e>
                        </m:d>
                      </m:e>
                    </m:d>
                    <m:r>
                      <a:rPr lang="en-US" altLang="zh-CN" sz="2000" b="1" i="1">
                        <a:latin typeface="Cambria Math" panose="02040503050406030204" pitchFamily="18" charset="0"/>
                      </a:rPr>
                      <m:t>+</m:t>
                    </m:r>
                    <m:r>
                      <a:rPr lang="en-US" altLang="zh-CN" sz="2000" b="1" i="1">
                        <a:latin typeface="Cambria Math" panose="02040503050406030204" pitchFamily="18" charset="0"/>
                      </a:rPr>
                      <m:t>𝟏</m:t>
                    </m:r>
                    <m:r>
                      <a:rPr lang="en-US" altLang="zh-CN" sz="2000" b="1" dirty="0">
                        <a:latin typeface="Cambria Math" panose="02040503050406030204" pitchFamily="18" charset="0"/>
                      </a:rPr>
                      <m:t>≤</m:t>
                    </m:r>
                  </m:oMath>
                </a14:m>
                <a:r>
                  <a:rPr lang="en-US" altLang="zh-CN" sz="2000" b="1" dirty="0">
                    <a:ea typeface="华文仿宋" panose="02010600040101010101" pitchFamily="2" charset="-122"/>
                    <a:cs typeface="Calibri" panose="020F0502020204030204" pitchFamily="34" charset="0"/>
                  </a:rPr>
                  <a:t> c</a:t>
                </a:r>
                <a14:m>
                  <m:oMath xmlns:m="http://schemas.openxmlformats.org/officeDocument/2006/math">
                    <m:d>
                      <m:dPr>
                        <m:ctrlPr>
                          <a:rPr lang="zh-CN" altLang="zh-CN" sz="2000" b="1" i="1">
                            <a:latin typeface="Cambria Math"/>
                          </a:rPr>
                        </m:ctrlPr>
                      </m:dPr>
                      <m:e>
                        <m:d>
                          <m:dPr>
                            <m:begChr m:val="⌊"/>
                            <m:endChr m:val="⌋"/>
                            <m:ctrlPr>
                              <a:rPr lang="zh-CN" altLang="zh-CN" sz="2000" b="1" i="1">
                                <a:latin typeface="Cambria Math"/>
                              </a:rPr>
                            </m:ctrlPr>
                          </m:dPr>
                          <m:e>
                            <m:f>
                              <m:fPr>
                                <m:ctrlPr>
                                  <a:rPr lang="zh-CN" altLang="zh-CN" sz="2000" b="1" i="1">
                                    <a:latin typeface="Cambria Math"/>
                                  </a:rPr>
                                </m:ctrlPr>
                              </m:fPr>
                              <m:num>
                                <m:r>
                                  <a:rPr lang="en-US" altLang="zh-CN" sz="2000" b="1" i="1">
                                    <a:latin typeface="Cambria Math" panose="02040503050406030204" pitchFamily="18" charset="0"/>
                                  </a:rPr>
                                  <m:t>𝒏</m:t>
                                </m:r>
                              </m:num>
                              <m:den>
                                <m:r>
                                  <a:rPr lang="en-US" altLang="zh-CN" sz="2000" b="1" i="1">
                                    <a:latin typeface="Cambria Math" panose="02040503050406030204" pitchFamily="18" charset="0"/>
                                  </a:rPr>
                                  <m:t>𝟐</m:t>
                                </m:r>
                              </m:den>
                            </m:f>
                          </m:e>
                        </m:d>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a:latin typeface="Cambria Math" panose="02040503050406030204" pitchFamily="18" charset="0"/>
                      </a:rPr>
                      <m:t>+</m:t>
                    </m:r>
                    <m:r>
                      <a:rPr lang="en-US" altLang="zh-CN" sz="2000" b="1" i="1">
                        <a:latin typeface="Cambria Math" panose="02040503050406030204" pitchFamily="18" charset="0"/>
                      </a:rPr>
                      <m:t>𝒄</m:t>
                    </m:r>
                    <m:d>
                      <m:dPr>
                        <m:ctrlPr>
                          <a:rPr lang="zh-CN" altLang="zh-CN" sz="2000" b="1" i="1">
                            <a:latin typeface="Cambria Math"/>
                          </a:rPr>
                        </m:ctrlPr>
                      </m:dPr>
                      <m:e>
                        <m:d>
                          <m:dPr>
                            <m:begChr m:val="⌈"/>
                            <m:endChr m:val="⌉"/>
                            <m:ctrlPr>
                              <a:rPr lang="zh-CN" altLang="zh-CN" sz="2000" b="1" i="1">
                                <a:latin typeface="Cambria Math"/>
                              </a:rPr>
                            </m:ctrlPr>
                          </m:dPr>
                          <m:e>
                            <m:f>
                              <m:fPr>
                                <m:ctrlPr>
                                  <a:rPr lang="zh-CN" altLang="zh-CN" sz="2000" b="1" i="1">
                                    <a:latin typeface="Cambria Math"/>
                                  </a:rPr>
                                </m:ctrlPr>
                              </m:fPr>
                              <m:num>
                                <m:r>
                                  <a:rPr lang="en-US" altLang="zh-CN" sz="2000" b="1" i="1">
                                    <a:latin typeface="Cambria Math" panose="02040503050406030204" pitchFamily="18" charset="0"/>
                                  </a:rPr>
                                  <m:t>𝒏</m:t>
                                </m:r>
                              </m:num>
                              <m:den>
                                <m:r>
                                  <a:rPr lang="en-US" altLang="zh-CN" sz="2000" b="1" i="1">
                                    <a:latin typeface="Cambria Math" panose="02040503050406030204" pitchFamily="18" charset="0"/>
                                  </a:rPr>
                                  <m:t>𝟐</m:t>
                                </m:r>
                              </m:den>
                            </m:f>
                          </m:e>
                        </m:d>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a:latin typeface="Cambria Math" panose="02040503050406030204" pitchFamily="18" charset="0"/>
                      </a:rPr>
                      <m:t>+</m:t>
                    </m:r>
                    <m:r>
                      <a:rPr lang="en-US" altLang="zh-CN" sz="2000" b="1" i="1">
                        <a:latin typeface="Cambria Math" panose="02040503050406030204" pitchFamily="18" charset="0"/>
                      </a:rPr>
                      <m:t>𝟏</m:t>
                    </m:r>
                  </m:oMath>
                </a14:m>
                <a:endParaRPr lang="en-US" altLang="zh-CN" sz="2000" b="1" dirty="0"/>
              </a:p>
              <a:p>
                <a:pPr fontAlgn="base">
                  <a:lnSpc>
                    <a:spcPct val="150000"/>
                  </a:lnSpc>
                  <a:spcBef>
                    <a:spcPct val="0"/>
                  </a:spcBef>
                  <a:spcAft>
                    <a:spcPct val="0"/>
                  </a:spcAft>
                </a:pPr>
                <a:r>
                  <a:rPr lang="en-US" altLang="zh-CN" sz="2000" b="1" dirty="0">
                    <a:solidFill>
                      <a:schemeClr val="tx1"/>
                    </a:solidFill>
                    <a:ea typeface="华文仿宋" panose="02010600040101010101" pitchFamily="2" charset="-122"/>
                    <a:cs typeface="Calibri" panose="020F0502020204030204" pitchFamily="34" charset="0"/>
                  </a:rPr>
                  <a:t>                             =cn-2b+1</a:t>
                </a:r>
                <a:r>
                  <a:rPr lang="en-US" altLang="zh-CN" sz="2000" b="1" dirty="0">
                    <a:ea typeface="华文仿宋" panose="02010600040101010101" pitchFamily="2" charset="-122"/>
                    <a:cs typeface="Calibri" panose="020F0502020204030204" pitchFamily="34" charset="0"/>
                  </a:rPr>
                  <a:t>=</a:t>
                </a:r>
                <a:r>
                  <a:rPr lang="en-US" altLang="zh-CN" sz="2000" b="1" dirty="0">
                    <a:solidFill>
                      <a:schemeClr val="tx1"/>
                    </a:solidFill>
                    <a:ea typeface="华文仿宋" panose="02010600040101010101" pitchFamily="2" charset="-122"/>
                    <a:cs typeface="Calibri" panose="020F0502020204030204" pitchFamily="34" charset="0"/>
                  </a:rPr>
                  <a:t>cn-b-b+1≤cn-b(</a:t>
                </a:r>
                <a:r>
                  <a:rPr lang="zh-CN" altLang="en-US" sz="2000" b="1" dirty="0">
                    <a:solidFill>
                      <a:schemeClr val="tx1"/>
                    </a:solidFill>
                    <a:ea typeface="华文仿宋" panose="02010600040101010101" pitchFamily="2" charset="-122"/>
                    <a:cs typeface="Calibri" panose="020F0502020204030204" pitchFamily="34" charset="0"/>
                  </a:rPr>
                  <a:t>只要</a:t>
                </a:r>
                <a:r>
                  <a:rPr lang="en-US" altLang="zh-CN" sz="2000" b="1" dirty="0">
                    <a:solidFill>
                      <a:schemeClr val="tx1"/>
                    </a:solidFill>
                    <a:ea typeface="华文仿宋" panose="02010600040101010101" pitchFamily="2" charset="-122"/>
                    <a:cs typeface="Calibri" panose="020F0502020204030204" pitchFamily="34" charset="0"/>
                  </a:rPr>
                  <a:t>b≥1)</a:t>
                </a:r>
                <a:r>
                  <a:rPr lang="zh-CN" altLang="en-US" sz="2000" b="1" dirty="0">
                    <a:solidFill>
                      <a:schemeClr val="tx1"/>
                    </a:solidFill>
                    <a:ea typeface="华文仿宋" panose="02010600040101010101" pitchFamily="2" charset="-122"/>
                    <a:cs typeface="Calibri" panose="020F0502020204030204" pitchFamily="34" charset="0"/>
                  </a:rPr>
                  <a:t>。</a:t>
                </a:r>
                <a:endParaRPr lang="en-US" altLang="zh-CN" sz="2000" b="1" dirty="0">
                  <a:solidFill>
                    <a:schemeClr val="tx1"/>
                  </a:solidFill>
                  <a:ea typeface="华文仿宋" panose="02010600040101010101" pitchFamily="2" charset="-122"/>
                  <a:cs typeface="Calibri" panose="020F0502020204030204" pitchFamily="34" charset="0"/>
                </a:endParaRPr>
              </a:p>
            </p:txBody>
          </p:sp>
        </mc:Choice>
        <mc:Fallback xmlns="">
          <p:sp>
            <p:nvSpPr>
              <p:cNvPr id="8" name="Rectangle 1">
                <a:extLst>
                  <a:ext uri="{FF2B5EF4-FFF2-40B4-BE49-F238E27FC236}">
                    <a16:creationId xmlns:a16="http://schemas.microsoft.com/office/drawing/2014/main" id="{1A04E65F-490D-4126-A124-EEA800DC2DE5}"/>
                  </a:ext>
                </a:extLst>
              </p:cNvPr>
              <p:cNvSpPr>
                <a:spLocks noRot="1" noChangeAspect="1" noMove="1" noResize="1" noEditPoints="1" noAdjustHandles="1" noChangeArrowheads="1" noChangeShapeType="1" noTextEdit="1"/>
              </p:cNvSpPr>
              <p:nvPr/>
            </p:nvSpPr>
            <p:spPr bwMode="auto">
              <a:xfrm>
                <a:off x="1488403" y="4895049"/>
                <a:ext cx="9341522" cy="1661802"/>
              </a:xfrm>
              <a:prstGeom prst="rect">
                <a:avLst/>
              </a:prstGeom>
              <a:blipFill>
                <a:blip r:embed="rId5"/>
                <a:stretch>
                  <a:fillRect l="-652" b="-62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703920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替换方法</a:t>
            </a:r>
          </a:p>
        </p:txBody>
      </p:sp>
      <p:sp>
        <p:nvSpPr>
          <p:cNvPr id="10" name="Rectangle 1">
            <a:extLst>
              <a:ext uri="{FF2B5EF4-FFF2-40B4-BE49-F238E27FC236}">
                <a16:creationId xmlns:a16="http://schemas.microsoft.com/office/drawing/2014/main" xmlns="" id="{5C2B40C6-F66F-40BD-9391-F023AB38A22E}"/>
              </a:ext>
            </a:extLst>
          </p:cNvPr>
          <p:cNvSpPr>
            <a:spLocks noChangeArrowheads="1"/>
          </p:cNvSpPr>
          <p:nvPr/>
        </p:nvSpPr>
        <p:spPr bwMode="auto">
          <a:xfrm>
            <a:off x="783981" y="1132050"/>
            <a:ext cx="7848600" cy="47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 </a:t>
            </a: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避免陷阱</a:t>
            </a:r>
            <a:endPar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1">
                <a:extLst>
                  <a:ext uri="{FF2B5EF4-FFF2-40B4-BE49-F238E27FC236}">
                    <a16:creationId xmlns:a16="http://schemas.microsoft.com/office/drawing/2014/main" xmlns="" id="{BF39A622-F324-4DD3-AF99-431F070D1B76}"/>
                  </a:ext>
                </a:extLst>
              </p:cNvPr>
              <p:cNvSpPr>
                <a:spLocks noChangeArrowheads="1"/>
              </p:cNvSpPr>
              <p:nvPr/>
            </p:nvSpPr>
            <p:spPr bwMode="auto">
              <a:xfrm>
                <a:off x="683968" y="1856534"/>
                <a:ext cx="8574332" cy="5286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例</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4</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：求解</a:t>
                </a:r>
                <a:r>
                  <a:rPr lang="en-US" altLang="zh-CN" sz="2400" b="1" dirty="0">
                    <a:ea typeface="华文仿宋" panose="02010600040101010101" pitchFamily="2" charset="-122"/>
                    <a:cs typeface="Calibri" panose="020F0502020204030204" pitchFamily="34" charset="0"/>
                  </a:rPr>
                  <a:t>T(n)=2</a:t>
                </a:r>
                <a14:m>
                  <m:oMath xmlns:m="http://schemas.openxmlformats.org/officeDocument/2006/math">
                    <m:r>
                      <a:rPr lang="en-US" altLang="zh-CN" sz="2400" b="1" i="1">
                        <a:latin typeface="Cambria Math" panose="02040503050406030204" pitchFamily="18" charset="0"/>
                      </a:rPr>
                      <m:t>𝑻</m:t>
                    </m:r>
                    <m:d>
                      <m:dPr>
                        <m:ctrlPr>
                          <a:rPr lang="zh-CN" altLang="zh-CN" sz="2400" b="1" i="1">
                            <a:latin typeface="Cambria Math"/>
                          </a:rPr>
                        </m:ctrlPr>
                      </m:dPr>
                      <m:e>
                        <m:d>
                          <m:dPr>
                            <m:begChr m:val="⌊"/>
                            <m:endChr m:val="⌋"/>
                            <m:ctrlPr>
                              <a:rPr lang="zh-CN" altLang="zh-CN" sz="2400" b="1" i="1">
                                <a:latin typeface="Cambria Math"/>
                              </a:rPr>
                            </m:ctrlPr>
                          </m:dPr>
                          <m:e>
                            <m:f>
                              <m:fPr>
                                <m:ctrlPr>
                                  <a:rPr lang="zh-CN" altLang="zh-CN" sz="2400" b="1" i="1">
                                    <a:latin typeface="Cambria Math"/>
                                  </a:rPr>
                                </m:ctrlPr>
                              </m:fPr>
                              <m:num>
                                <m:r>
                                  <a:rPr lang="en-US" altLang="zh-CN" sz="2400" b="1" i="1">
                                    <a:latin typeface="Cambria Math" panose="02040503050406030204" pitchFamily="18" charset="0"/>
                                  </a:rPr>
                                  <m:t>𝒏</m:t>
                                </m:r>
                              </m:num>
                              <m:den>
                                <m:r>
                                  <a:rPr lang="en-US" altLang="zh-CN" sz="2400" b="1" i="1">
                                    <a:latin typeface="Cambria Math" panose="02040503050406030204" pitchFamily="18" charset="0"/>
                                  </a:rPr>
                                  <m:t>𝟐</m:t>
                                </m:r>
                              </m:den>
                            </m:f>
                          </m:e>
                        </m:d>
                      </m:e>
                    </m:d>
                    <m:r>
                      <a:rPr lang="en-US" altLang="zh-CN" sz="2400" b="1" i="1">
                        <a:latin typeface="Cambria Math" panose="02040503050406030204" pitchFamily="18" charset="0"/>
                      </a:rPr>
                      <m:t>+</m:t>
                    </m:r>
                    <m:r>
                      <m:rPr>
                        <m:sty m:val="p"/>
                      </m:rPr>
                      <a:rPr lang="en-US" altLang="zh-CN" sz="2400" b="1" i="1">
                        <a:latin typeface="Cambria Math" panose="02040503050406030204" pitchFamily="18" charset="0"/>
                      </a:rPr>
                      <m:t>n</m:t>
                    </m:r>
                  </m:oMath>
                </a14:m>
                <a:endParaRPr lang="zh-CN" altLang="zh-CN" sz="2400" b="1" dirty="0">
                  <a:cs typeface="Calibri" panose="020F0502020204030204" pitchFamily="34" charset="0"/>
                </a:endParaRPr>
              </a:p>
            </p:txBody>
          </p:sp>
        </mc:Choice>
        <mc:Fallback xmlns="">
          <p:sp>
            <p:nvSpPr>
              <p:cNvPr id="6" name="Rectangle 1">
                <a:extLst>
                  <a:ext uri="{FF2B5EF4-FFF2-40B4-BE49-F238E27FC236}">
                    <a16:creationId xmlns:a16="http://schemas.microsoft.com/office/drawing/2014/main" id="{BF39A622-F324-4DD3-AF99-431F070D1B76}"/>
                  </a:ext>
                </a:extLst>
              </p:cNvPr>
              <p:cNvSpPr>
                <a:spLocks noRot="1" noChangeAspect="1" noMove="1" noResize="1" noEditPoints="1" noAdjustHandles="1" noChangeArrowheads="1" noChangeShapeType="1" noTextEdit="1"/>
              </p:cNvSpPr>
              <p:nvPr/>
            </p:nvSpPr>
            <p:spPr bwMode="auto">
              <a:xfrm>
                <a:off x="683968" y="1856534"/>
                <a:ext cx="8574332" cy="528671"/>
              </a:xfrm>
              <a:prstGeom prst="rect">
                <a:avLst/>
              </a:prstGeom>
              <a:blipFill>
                <a:blip r:embed="rId3"/>
                <a:stretch>
                  <a:fillRect l="-1066" t="-12791" b="-116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1">
                <a:extLst>
                  <a:ext uri="{FF2B5EF4-FFF2-40B4-BE49-F238E27FC236}">
                    <a16:creationId xmlns:a16="http://schemas.microsoft.com/office/drawing/2014/main" xmlns="" id="{C44DC9AE-1BB6-4D4F-A0AE-94D233BF8EF2}"/>
                  </a:ext>
                </a:extLst>
              </p:cNvPr>
              <p:cNvSpPr>
                <a:spLocks noChangeArrowheads="1"/>
              </p:cNvSpPr>
              <p:nvPr/>
            </p:nvSpPr>
            <p:spPr bwMode="auto">
              <a:xfrm>
                <a:off x="1418065" y="2240302"/>
                <a:ext cx="8574332" cy="25296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解</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:(1) </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我们猜测</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T(n)=O(n)</a:t>
                </a:r>
              </a:p>
              <a:p>
                <a:pPr fontAlgn="base">
                  <a:lnSpc>
                    <a:spcPct val="150000"/>
                  </a:lnSpc>
                  <a:spcBef>
                    <a:spcPct val="0"/>
                  </a:spcBef>
                  <a:spcAft>
                    <a:spcPct val="0"/>
                  </a:spcAft>
                </a:pPr>
                <a:r>
                  <a:rPr lang="en-US" altLang="zh-CN"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          </a:t>
                </a:r>
                <a:r>
                  <a:rPr lang="zh-CN" altLang="en-US" sz="24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证：</a:t>
                </a:r>
                <a:r>
                  <a:rPr lang="en-US" altLang="zh-CN" sz="2400" b="1" dirty="0">
                    <a:ea typeface="华文仿宋" panose="02010600040101010101" pitchFamily="2" charset="-122"/>
                    <a:cs typeface="Calibri" panose="020F0502020204030204" pitchFamily="34" charset="0"/>
                  </a:rPr>
                  <a:t> </a:t>
                </a:r>
                <a:r>
                  <a:rPr lang="zh-CN" altLang="en-US" sz="2400" b="1" dirty="0">
                    <a:ea typeface="华文仿宋" panose="02010600040101010101" pitchFamily="2" charset="-122"/>
                    <a:cs typeface="Calibri" panose="020F0502020204030204" pitchFamily="34" charset="0"/>
                  </a:rPr>
                  <a:t>用数学归纳法证明</a:t>
                </a:r>
                <a:r>
                  <a:rPr lang="en-US" altLang="zh-CN" sz="2400" b="1" dirty="0">
                    <a:ea typeface="华文仿宋" panose="02010600040101010101" pitchFamily="2" charset="-122"/>
                    <a:cs typeface="Calibri" panose="020F0502020204030204" pitchFamily="34" charset="0"/>
                  </a:rPr>
                  <a:t>T(n)≤</a:t>
                </a:r>
                <a:r>
                  <a:rPr lang="en-US" altLang="zh-CN" sz="2400" b="1" dirty="0" err="1">
                    <a:ea typeface="华文仿宋" panose="02010600040101010101" pitchFamily="2" charset="-122"/>
                    <a:cs typeface="Calibri" panose="020F0502020204030204" pitchFamily="34" charset="0"/>
                  </a:rPr>
                  <a:t>cn</a:t>
                </a:r>
                <a:endParaRPr lang="en-US" altLang="zh-CN" sz="2400" b="1" dirty="0">
                  <a:ea typeface="华文仿宋" panose="02010600040101010101" pitchFamily="2" charset="-122"/>
                  <a:cs typeface="Calibri" panose="020F0502020204030204" pitchFamily="34" charset="0"/>
                </a:endParaRPr>
              </a:p>
              <a:p>
                <a:pPr fontAlgn="base">
                  <a:lnSpc>
                    <a:spcPct val="150000"/>
                  </a:lnSpc>
                  <a:spcBef>
                    <a:spcPct val="0"/>
                  </a:spcBef>
                  <a:spcAft>
                    <a:spcPct val="0"/>
                  </a:spcAft>
                </a:pPr>
                <a:r>
                  <a:rPr lang="en-US" altLang="zh-CN" sz="2400" b="1" dirty="0">
                    <a:ea typeface="华文仿宋" panose="02010600040101010101" pitchFamily="2" charset="-122"/>
                    <a:cs typeface="Calibri" panose="020F0502020204030204" pitchFamily="34" charset="0"/>
                  </a:rPr>
                  <a:t>                      T(n)≤2(c</a:t>
                </a:r>
                <a14:m>
                  <m:oMath xmlns:m="http://schemas.openxmlformats.org/officeDocument/2006/math">
                    <m:d>
                      <m:dPr>
                        <m:ctrlPr>
                          <a:rPr lang="zh-CN" altLang="zh-CN" sz="2400" b="1" i="1">
                            <a:latin typeface="Cambria Math"/>
                          </a:rPr>
                        </m:ctrlPr>
                      </m:dPr>
                      <m:e>
                        <m:d>
                          <m:dPr>
                            <m:begChr m:val="⌊"/>
                            <m:endChr m:val="⌋"/>
                            <m:ctrlPr>
                              <a:rPr lang="zh-CN" altLang="zh-CN" sz="2400" b="1" i="1">
                                <a:latin typeface="Cambria Math"/>
                              </a:rPr>
                            </m:ctrlPr>
                          </m:dPr>
                          <m:e>
                            <m:f>
                              <m:fPr>
                                <m:ctrlPr>
                                  <a:rPr lang="zh-CN" altLang="zh-CN" sz="2400" b="1" i="1">
                                    <a:latin typeface="Cambria Math"/>
                                  </a:rPr>
                                </m:ctrlPr>
                              </m:fPr>
                              <m:num>
                                <m:r>
                                  <a:rPr lang="en-US" altLang="zh-CN" sz="2400" b="1" i="1">
                                    <a:latin typeface="Cambria Math" panose="02040503050406030204" pitchFamily="18" charset="0"/>
                                  </a:rPr>
                                  <m:t>𝒏</m:t>
                                </m:r>
                              </m:num>
                              <m:den>
                                <m:r>
                                  <a:rPr lang="en-US" altLang="zh-CN" sz="2400" b="1" i="1">
                                    <a:latin typeface="Cambria Math" panose="02040503050406030204" pitchFamily="18" charset="0"/>
                                  </a:rPr>
                                  <m:t>𝟐</m:t>
                                </m:r>
                              </m:den>
                            </m:f>
                          </m:e>
                        </m:d>
                      </m:e>
                    </m:d>
                    <m:r>
                      <a:rPr lang="en-US" altLang="zh-CN" sz="2400" b="1" i="1" smtClean="0">
                        <a:latin typeface="Cambria Math" panose="02040503050406030204" pitchFamily="18" charset="0"/>
                      </a:rPr>
                      <m:t>)</m:t>
                    </m:r>
                    <m:r>
                      <a:rPr lang="en-US" altLang="zh-CN" sz="2400" b="1" i="1">
                        <a:latin typeface="Cambria Math" panose="02040503050406030204" pitchFamily="18" charset="0"/>
                      </a:rPr>
                      <m:t>+</m:t>
                    </m:r>
                    <m:r>
                      <a:rPr lang="en-US" altLang="zh-CN" sz="2400" b="1" i="1" smtClean="0">
                        <a:latin typeface="Cambria Math" panose="02040503050406030204" pitchFamily="18" charset="0"/>
                      </a:rPr>
                      <m:t>𝒏</m:t>
                    </m:r>
                    <m:r>
                      <a:rPr lang="en-US" altLang="zh-CN" sz="2400" b="1" dirty="0">
                        <a:latin typeface="Cambria Math" panose="02040503050406030204" pitchFamily="18" charset="0"/>
                      </a:rPr>
                      <m:t>≤</m:t>
                    </m:r>
                  </m:oMath>
                </a14:m>
                <a:r>
                  <a:rPr lang="en-US" altLang="zh-CN" sz="2400" b="1" dirty="0" err="1">
                    <a:solidFill>
                      <a:schemeClr val="tx1"/>
                    </a:solidFill>
                    <a:ea typeface="华文仿宋" panose="02010600040101010101" pitchFamily="2" charset="-122"/>
                    <a:cs typeface="Calibri" panose="020F0502020204030204" pitchFamily="34" charset="0"/>
                  </a:rPr>
                  <a:t>cn+</a:t>
                </a:r>
                <a:r>
                  <a:rPr lang="en-US" altLang="zh-CN" sz="2400" b="1" dirty="0" err="1">
                    <a:ea typeface="华文仿宋" panose="02010600040101010101" pitchFamily="2" charset="-122"/>
                    <a:cs typeface="Calibri" panose="020F0502020204030204" pitchFamily="34" charset="0"/>
                  </a:rPr>
                  <a:t>n</a:t>
                </a:r>
                <a:r>
                  <a:rPr lang="en-US" altLang="zh-CN" sz="2400" b="1" dirty="0">
                    <a:ea typeface="华文仿宋" panose="02010600040101010101" pitchFamily="2" charset="-122"/>
                    <a:cs typeface="Calibri" panose="020F0502020204030204" pitchFamily="34" charset="0"/>
                  </a:rPr>
                  <a:t>=O(n)</a:t>
                </a:r>
                <a:endParaRPr lang="en-US" altLang="zh-CN" sz="2400" b="1" dirty="0">
                  <a:solidFill>
                    <a:schemeClr val="tx1"/>
                  </a:solidFill>
                  <a:ea typeface="华文仿宋" panose="02010600040101010101" pitchFamily="2" charset="-122"/>
                  <a:cs typeface="Calibri" panose="020F0502020204030204" pitchFamily="34" charset="0"/>
                </a:endParaRPr>
              </a:p>
              <a:p>
                <a:pPr fontAlgn="base">
                  <a:lnSpc>
                    <a:spcPct val="150000"/>
                  </a:lnSpc>
                  <a:spcBef>
                    <a:spcPct val="0"/>
                  </a:spcBef>
                  <a:spcAft>
                    <a:spcPct val="0"/>
                  </a:spcAft>
                </a:pPr>
                <a:r>
                  <a:rPr lang="en-US" altLang="zh-CN" sz="2400" b="1" dirty="0">
                    <a:ea typeface="华文仿宋" panose="02010600040101010101" pitchFamily="2" charset="-122"/>
                    <a:cs typeface="Calibri" panose="020F0502020204030204" pitchFamily="34" charset="0"/>
                  </a:rPr>
                  <a:t>                      </a:t>
                </a:r>
                <a:r>
                  <a:rPr lang="zh-CN" altLang="en-US" sz="2400" b="1" dirty="0">
                    <a:ea typeface="华文仿宋" panose="02010600040101010101" pitchFamily="2" charset="-122"/>
                    <a:cs typeface="Calibri" panose="020F0502020204030204" pitchFamily="34" charset="0"/>
                  </a:rPr>
                  <a:t>证不出</a:t>
                </a:r>
                <a:r>
                  <a:rPr lang="en-US" altLang="zh-CN" sz="2400" b="1" dirty="0">
                    <a:ea typeface="华文仿宋" panose="02010600040101010101" pitchFamily="2" charset="-122"/>
                    <a:cs typeface="Calibri" panose="020F0502020204030204" pitchFamily="34" charset="0"/>
                  </a:rPr>
                  <a:t>T(n)=O(</a:t>
                </a:r>
                <a:r>
                  <a:rPr lang="en-US" altLang="zh-CN" sz="2400" b="1" dirty="0" err="1">
                    <a:ea typeface="华文仿宋" panose="02010600040101010101" pitchFamily="2" charset="-122"/>
                    <a:cs typeface="Calibri" panose="020F0502020204030204" pitchFamily="34" charset="0"/>
                  </a:rPr>
                  <a:t>cn</a:t>
                </a:r>
                <a:r>
                  <a:rPr lang="en-US" altLang="zh-CN" sz="2400" b="1" dirty="0">
                    <a:ea typeface="华文仿宋" panose="02010600040101010101" pitchFamily="2" charset="-122"/>
                    <a:cs typeface="Calibri" panose="020F0502020204030204" pitchFamily="34" charset="0"/>
                  </a:rPr>
                  <a:t>)</a:t>
                </a:r>
                <a:endParaRPr lang="en-US" altLang="zh-CN" sz="2400" b="1" dirty="0">
                  <a:solidFill>
                    <a:schemeClr val="tx1"/>
                  </a:solidFill>
                  <a:ea typeface="华文仿宋" panose="02010600040101010101" pitchFamily="2" charset="-122"/>
                  <a:cs typeface="Calibri" panose="020F0502020204030204" pitchFamily="34" charset="0"/>
                </a:endParaRPr>
              </a:p>
            </p:txBody>
          </p:sp>
        </mc:Choice>
        <mc:Fallback xmlns="">
          <p:sp>
            <p:nvSpPr>
              <p:cNvPr id="7" name="Rectangle 1">
                <a:extLst>
                  <a:ext uri="{FF2B5EF4-FFF2-40B4-BE49-F238E27FC236}">
                    <a16:creationId xmlns:a16="http://schemas.microsoft.com/office/drawing/2014/main" id="{C44DC9AE-1BB6-4D4F-A0AE-94D233BF8EF2}"/>
                  </a:ext>
                </a:extLst>
              </p:cNvPr>
              <p:cNvSpPr>
                <a:spLocks noRot="1" noChangeAspect="1" noMove="1" noResize="1" noEditPoints="1" noAdjustHandles="1" noChangeArrowheads="1" noChangeShapeType="1" noTextEdit="1"/>
              </p:cNvSpPr>
              <p:nvPr/>
            </p:nvSpPr>
            <p:spPr bwMode="auto">
              <a:xfrm>
                <a:off x="1418065" y="2240302"/>
                <a:ext cx="8574332" cy="2529603"/>
              </a:xfrm>
              <a:prstGeom prst="rect">
                <a:avLst/>
              </a:prstGeom>
              <a:blipFill>
                <a:blip r:embed="rId4"/>
                <a:stretch>
                  <a:fillRect l="-1138" b="-53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xmlns="" id="{03CA4291-AD4F-46FF-A9D7-72C87840B7E6}"/>
              </a:ext>
            </a:extLst>
          </p:cNvPr>
          <p:cNvSpPr txBox="1"/>
          <p:nvPr/>
        </p:nvSpPr>
        <p:spPr>
          <a:xfrm>
            <a:off x="7286625" y="3018616"/>
            <a:ext cx="1971675" cy="523220"/>
          </a:xfrm>
          <a:prstGeom prst="rect">
            <a:avLst/>
          </a:prstGeom>
          <a:noFill/>
        </p:spPr>
        <p:txBody>
          <a:bodyPr wrap="square" rtlCol="0">
            <a:spAutoFit/>
          </a:bodyPr>
          <a:lstStyle/>
          <a:p>
            <a:r>
              <a:rPr lang="en-US" altLang="zh-CN" sz="2800" b="1" dirty="0">
                <a:solidFill>
                  <a:srgbClr val="C00000"/>
                </a:solidFill>
                <a:latin typeface="华文仿宋" panose="02010600040101010101" pitchFamily="2" charset="-122"/>
                <a:ea typeface="华文仿宋" panose="02010600040101010101" pitchFamily="2" charset="-122"/>
              </a:rPr>
              <a:t>--</a:t>
            </a:r>
            <a:r>
              <a:rPr lang="zh-CN" altLang="en-US" sz="2800" b="1" dirty="0">
                <a:solidFill>
                  <a:srgbClr val="C00000"/>
                </a:solidFill>
                <a:latin typeface="华文仿宋" panose="02010600040101010101" pitchFamily="2" charset="-122"/>
                <a:ea typeface="华文仿宋" panose="02010600040101010101" pitchFamily="2" charset="-122"/>
              </a:rPr>
              <a:t>错！！</a:t>
            </a:r>
          </a:p>
        </p:txBody>
      </p:sp>
      <p:sp>
        <p:nvSpPr>
          <p:cNvPr id="9" name="Rectangle 1">
            <a:extLst>
              <a:ext uri="{FF2B5EF4-FFF2-40B4-BE49-F238E27FC236}">
                <a16:creationId xmlns:a16="http://schemas.microsoft.com/office/drawing/2014/main" xmlns="" id="{D9D5FBE8-96EA-4C01-B5B8-86B5E90A6461}"/>
              </a:ext>
            </a:extLst>
          </p:cNvPr>
          <p:cNvSpPr>
            <a:spLocks noChangeArrowheads="1"/>
          </p:cNvSpPr>
          <p:nvPr/>
        </p:nvSpPr>
        <p:spPr bwMode="auto">
          <a:xfrm>
            <a:off x="1574127" y="4678281"/>
            <a:ext cx="9341522" cy="1697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错在哪里：</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过早的使用了</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O(n)</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而陷入了陷阱应该在证明了</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T(n)</a:t>
            </a:r>
            <a:r>
              <a:rPr lang="en-US" altLang="zh-CN" sz="2400" b="1" dirty="0">
                <a:ea typeface="华文仿宋" panose="02010600040101010101" pitchFamily="2" charset="-122"/>
                <a:cs typeface="Calibri" panose="020F0502020204030204" pitchFamily="34" charset="0"/>
              </a:rPr>
              <a:t>≤</a:t>
            </a:r>
            <a:r>
              <a:rPr lang="en-US" altLang="zh-CN" sz="2400" b="1" dirty="0" err="1">
                <a:ea typeface="华文仿宋" panose="02010600040101010101" pitchFamily="2" charset="-122"/>
                <a:cs typeface="Calibri" panose="020F0502020204030204" pitchFamily="34" charset="0"/>
              </a:rPr>
              <a:t>cn</a:t>
            </a:r>
            <a:r>
              <a:rPr lang="zh-CN" altLang="en-US" sz="2400" b="1" dirty="0">
                <a:ea typeface="华文仿宋" panose="02010600040101010101" pitchFamily="2" charset="-122"/>
                <a:cs typeface="Calibri" panose="020F0502020204030204" pitchFamily="34" charset="0"/>
              </a:rPr>
              <a:t>才可用。从</a:t>
            </a:r>
            <a:r>
              <a:rPr lang="en-US" altLang="zh-CN" sz="2400" b="1" dirty="0">
                <a:ea typeface="华文仿宋" panose="02010600040101010101" pitchFamily="2" charset="-122"/>
                <a:cs typeface="Calibri" panose="020F0502020204030204" pitchFamily="34" charset="0"/>
              </a:rPr>
              <a:t>T(n)≤</a:t>
            </a:r>
            <a:r>
              <a:rPr lang="en-US" altLang="zh-CN" sz="2400" b="1" dirty="0" err="1">
                <a:ea typeface="华文仿宋" panose="02010600040101010101" pitchFamily="2" charset="-122"/>
                <a:cs typeface="Calibri" panose="020F0502020204030204" pitchFamily="34" charset="0"/>
              </a:rPr>
              <a:t>cn+n</a:t>
            </a:r>
            <a:r>
              <a:rPr lang="zh-CN" altLang="en-US" sz="2400" b="1" dirty="0">
                <a:ea typeface="华文仿宋" panose="02010600040101010101" pitchFamily="2" charset="-122"/>
                <a:cs typeface="Calibri" panose="020F0502020204030204" pitchFamily="34" charset="0"/>
              </a:rPr>
              <a:t>不可能得到</a:t>
            </a:r>
            <a:r>
              <a:rPr lang="en-US" altLang="zh-CN" sz="2400" b="1" dirty="0">
                <a:ea typeface="华文仿宋" panose="02010600040101010101" pitchFamily="2" charset="-122"/>
                <a:cs typeface="Calibri" panose="020F0502020204030204" pitchFamily="34" charset="0"/>
              </a:rPr>
              <a:t>T(n)≤</a:t>
            </a:r>
            <a:r>
              <a:rPr lang="en-US" altLang="zh-CN" sz="2400" b="1" dirty="0" err="1">
                <a:ea typeface="华文仿宋" panose="02010600040101010101" pitchFamily="2" charset="-122"/>
                <a:cs typeface="Calibri" panose="020F0502020204030204" pitchFamily="34" charset="0"/>
              </a:rPr>
              <a:t>cn</a:t>
            </a:r>
            <a:r>
              <a:rPr lang="zh-CN" altLang="en-US" sz="2400" b="1" dirty="0">
                <a:ea typeface="华文仿宋" panose="02010600040101010101" pitchFamily="2" charset="-122"/>
                <a:cs typeface="Calibri" panose="020F0502020204030204" pitchFamily="34" charset="0"/>
              </a:rPr>
              <a:t>因为对于任何</a:t>
            </a:r>
            <a:r>
              <a:rPr lang="en-US" altLang="zh-CN" sz="2400" b="1" dirty="0">
                <a:ea typeface="华文仿宋" panose="02010600040101010101" pitchFamily="2" charset="-122"/>
                <a:cs typeface="Calibri" panose="020F0502020204030204" pitchFamily="34" charset="0"/>
              </a:rPr>
              <a:t>c&gt;0,</a:t>
            </a:r>
            <a:r>
              <a:rPr lang="zh-CN" altLang="en-US" sz="2400" b="1" dirty="0">
                <a:ea typeface="华文仿宋" panose="02010600040101010101" pitchFamily="2" charset="-122"/>
                <a:cs typeface="Calibri" panose="020F0502020204030204" pitchFamily="34" charset="0"/>
              </a:rPr>
              <a:t>我们都得不到</a:t>
            </a:r>
            <a:r>
              <a:rPr lang="en-US" altLang="zh-CN" sz="2400" b="1" dirty="0" err="1">
                <a:ea typeface="华文仿宋" panose="02010600040101010101" pitchFamily="2" charset="-122"/>
                <a:cs typeface="Calibri" panose="020F0502020204030204" pitchFamily="34" charset="0"/>
              </a:rPr>
              <a:t>cn+n≤cn</a:t>
            </a:r>
            <a:endParaRPr lang="en-US" altLang="zh-CN" sz="2400" b="1" dirty="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3215486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替换方法</a:t>
            </a:r>
          </a:p>
        </p:txBody>
      </p:sp>
      <p:sp>
        <p:nvSpPr>
          <p:cNvPr id="10" name="Rectangle 1">
            <a:extLst>
              <a:ext uri="{FF2B5EF4-FFF2-40B4-BE49-F238E27FC236}">
                <a16:creationId xmlns:a16="http://schemas.microsoft.com/office/drawing/2014/main" xmlns="" id="{5C2B40C6-F66F-40BD-9391-F023AB38A22E}"/>
              </a:ext>
            </a:extLst>
          </p:cNvPr>
          <p:cNvSpPr>
            <a:spLocks noChangeArrowheads="1"/>
          </p:cNvSpPr>
          <p:nvPr/>
        </p:nvSpPr>
        <p:spPr bwMode="auto">
          <a:xfrm>
            <a:off x="783981" y="933278"/>
            <a:ext cx="7848600" cy="872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▪变量替换方法</a:t>
            </a:r>
            <a:endParaRPr lang="en-US" altLang="zh-CN" sz="2400" b="1" dirty="0">
              <a:solidFill>
                <a:srgbClr val="FF0000"/>
              </a:solidFill>
              <a:ea typeface="华文仿宋" panose="02010600040101010101" pitchFamily="2" charset="-122"/>
              <a:cs typeface="Calibri" panose="020F0502020204030204" pitchFamily="34" charset="0"/>
            </a:endParaRPr>
          </a:p>
          <a:p>
            <a:pPr fontAlgn="base">
              <a:lnSpc>
                <a:spcPts val="3100"/>
              </a:lnSpc>
              <a:spcBef>
                <a:spcPct val="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经变量替换我们把递归方程变换为熟悉的方程 </a:t>
            </a:r>
            <a:endPar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1">
                <a:extLst>
                  <a:ext uri="{FF2B5EF4-FFF2-40B4-BE49-F238E27FC236}">
                    <a16:creationId xmlns:a16="http://schemas.microsoft.com/office/drawing/2014/main" xmlns="" id="{BF39A622-F324-4DD3-AF99-431F070D1B76}"/>
                  </a:ext>
                </a:extLst>
              </p:cNvPr>
              <p:cNvSpPr>
                <a:spLocks noChangeArrowheads="1"/>
              </p:cNvSpPr>
              <p:nvPr/>
            </p:nvSpPr>
            <p:spPr bwMode="auto">
              <a:xfrm>
                <a:off x="683968" y="1875930"/>
                <a:ext cx="8574332" cy="4898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例</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5</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：求解</a:t>
                </a:r>
                <a:r>
                  <a:rPr lang="en-US" altLang="zh-CN" sz="2400" b="1" dirty="0">
                    <a:ea typeface="华文仿宋" panose="02010600040101010101" pitchFamily="2" charset="-122"/>
                    <a:cs typeface="Calibri" panose="020F0502020204030204" pitchFamily="34" charset="0"/>
                  </a:rPr>
                  <a:t>T(n)=2</a:t>
                </a:r>
                <a14:m>
                  <m:oMath xmlns:m="http://schemas.openxmlformats.org/officeDocument/2006/math">
                    <m:r>
                      <a:rPr lang="en-US" altLang="zh-CN" sz="2400" b="1" i="1">
                        <a:latin typeface="Cambria Math" panose="02040503050406030204" pitchFamily="18" charset="0"/>
                      </a:rPr>
                      <m:t>𝑻</m:t>
                    </m:r>
                    <m:r>
                      <a:rPr lang="en-US" altLang="zh-CN" sz="2400" b="1" i="1" smtClean="0">
                        <a:latin typeface="Cambria Math" panose="02040503050406030204" pitchFamily="18" charset="0"/>
                      </a:rPr>
                      <m:t>(</m:t>
                    </m:r>
                    <m:rad>
                      <m:radPr>
                        <m:degHide m:val="on"/>
                        <m:ctrlPr>
                          <a:rPr lang="en-US" altLang="zh-CN" sz="2400" b="1" i="1" smtClean="0">
                            <a:latin typeface="Cambria Math"/>
                          </a:rPr>
                        </m:ctrlPr>
                      </m:radPr>
                      <m:deg/>
                      <m:e>
                        <m:r>
                          <a:rPr lang="en-US" altLang="zh-CN" sz="2400" b="1" i="1" smtClean="0">
                            <a:latin typeface="Cambria Math" panose="02040503050406030204" pitchFamily="18" charset="0"/>
                          </a:rPr>
                          <m:t>𝒏</m:t>
                        </m:r>
                      </m:e>
                    </m:rad>
                    <m:r>
                      <a:rPr lang="en-US" altLang="zh-CN" sz="2400" b="1" i="1" smtClean="0">
                        <a:latin typeface="Cambria Math" panose="02040503050406030204" pitchFamily="18" charset="0"/>
                      </a:rPr>
                      <m:t>)</m:t>
                    </m:r>
                    <m:r>
                      <a:rPr lang="en-US" altLang="zh-CN" sz="2400" b="1" i="1">
                        <a:latin typeface="Cambria Math" panose="02040503050406030204" pitchFamily="18" charset="0"/>
                      </a:rPr>
                      <m:t>+</m:t>
                    </m:r>
                    <m:r>
                      <a:rPr lang="en-US" altLang="zh-CN" sz="2400" b="1" i="1" smtClean="0">
                        <a:latin typeface="Cambria Math" panose="02040503050406030204" pitchFamily="18" charset="0"/>
                      </a:rPr>
                      <m:t>𝒍𝒈𝒏</m:t>
                    </m:r>
                  </m:oMath>
                </a14:m>
                <a:endParaRPr lang="zh-CN" altLang="zh-CN" sz="2400" b="1" dirty="0">
                  <a:cs typeface="Calibri" panose="020F0502020204030204" pitchFamily="34" charset="0"/>
                </a:endParaRPr>
              </a:p>
            </p:txBody>
          </p:sp>
        </mc:Choice>
        <mc:Fallback xmlns="">
          <p:sp>
            <p:nvSpPr>
              <p:cNvPr id="6" name="Rectangle 1">
                <a:extLst>
                  <a:ext uri="{FF2B5EF4-FFF2-40B4-BE49-F238E27FC236}">
                    <a16:creationId xmlns:a16="http://schemas.microsoft.com/office/drawing/2014/main" id="{BF39A622-F324-4DD3-AF99-431F070D1B76}"/>
                  </a:ext>
                </a:extLst>
              </p:cNvPr>
              <p:cNvSpPr>
                <a:spLocks noRot="1" noChangeAspect="1" noMove="1" noResize="1" noEditPoints="1" noAdjustHandles="1" noChangeArrowheads="1" noChangeShapeType="1" noTextEdit="1"/>
              </p:cNvSpPr>
              <p:nvPr/>
            </p:nvSpPr>
            <p:spPr bwMode="auto">
              <a:xfrm>
                <a:off x="683968" y="1875930"/>
                <a:ext cx="8574332" cy="489878"/>
              </a:xfrm>
              <a:prstGeom prst="rect">
                <a:avLst/>
              </a:prstGeom>
              <a:blipFill>
                <a:blip r:embed="rId3"/>
                <a:stretch>
                  <a:fillRect l="-1066" t="-6250" b="-2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1">
                <a:extLst>
                  <a:ext uri="{FF2B5EF4-FFF2-40B4-BE49-F238E27FC236}">
                    <a16:creationId xmlns:a16="http://schemas.microsoft.com/office/drawing/2014/main" xmlns="" id="{C44DC9AE-1BB6-4D4F-A0AE-94D233BF8EF2}"/>
                  </a:ext>
                </a:extLst>
              </p:cNvPr>
              <p:cNvSpPr>
                <a:spLocks noChangeArrowheads="1"/>
              </p:cNvSpPr>
              <p:nvPr/>
            </p:nvSpPr>
            <p:spPr bwMode="auto">
              <a:xfrm>
                <a:off x="1425239" y="2432181"/>
                <a:ext cx="8574332" cy="26087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解</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令</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m=</a:t>
                </a:r>
                <a:r>
                  <a:rPr lang="en-US" altLang="zh-CN" sz="2400" b="1" dirty="0" err="1">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lgn</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则</a:t>
                </a: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sym typeface="Wingdings" panose="05000000000000000000" pitchFamily="2" charset="2"/>
                  </a:rPr>
                  <a:t>n=</a:t>
                </a:r>
                <a14:m>
                  <m:oMath xmlns:m="http://schemas.openxmlformats.org/officeDocument/2006/math">
                    <m:sSup>
                      <m:sSupPr>
                        <m:ctrlPr>
                          <a:rPr lang="en-US" altLang="zh-CN" sz="2400" b="1" i="1" smtClean="0">
                            <a:latin typeface="Cambria Math"/>
                            <a:ea typeface="华文仿宋" panose="02010600040101010101" pitchFamily="2" charset="-122"/>
                            <a:cs typeface="Times New Roman" panose="02020603050405020304" pitchFamily="18" charset="0"/>
                            <a:sym typeface="Wingdings" panose="05000000000000000000" pitchFamily="2" charset="2"/>
                          </a:rPr>
                        </m:ctrlPr>
                      </m:sSupPr>
                      <m:e>
                        <m:r>
                          <a:rPr lang="en-US" altLang="zh-CN" sz="2400" b="1" i="1" smtClean="0">
                            <a:latin typeface="Cambria Math"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m:t>𝟐</m:t>
                        </m:r>
                      </m:e>
                      <m:sup>
                        <m:r>
                          <a:rPr lang="en-US" altLang="zh-CN" sz="2400" b="1" i="1" smtClean="0">
                            <a:latin typeface="Cambria Math"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m:t>𝒎</m:t>
                        </m:r>
                      </m:sup>
                    </m:sSup>
                    <m:r>
                      <a:rPr lang="en-US" altLang="zh-CN" sz="2400" b="1" i="1" smtClean="0">
                        <a:latin typeface="Cambria Math"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m:t>,</m:t>
                    </m:r>
                  </m:oMath>
                </a14:m>
                <a:r>
                  <a:rPr lang="en-US" altLang="zh-CN" sz="2400" b="1" dirty="0">
                    <a:solidFill>
                      <a:schemeClr val="tx1"/>
                    </a:solidFill>
                    <a:ea typeface="华文仿宋" panose="02010600040101010101" pitchFamily="2" charset="-122"/>
                    <a:cs typeface="Calibri" panose="020F0502020204030204" pitchFamily="34" charset="0"/>
                  </a:rPr>
                  <a:t>T(</a:t>
                </a:r>
                <a14:m>
                  <m:oMath xmlns:m="http://schemas.openxmlformats.org/officeDocument/2006/math">
                    <m:sSup>
                      <m:sSupPr>
                        <m:ctrlPr>
                          <a:rPr lang="en-US" altLang="zh-CN" sz="2400" b="1" i="1">
                            <a:latin typeface="Cambria Math"/>
                            <a:ea typeface="华文仿宋" panose="02010600040101010101" pitchFamily="2" charset="-122"/>
                            <a:cs typeface="Times New Roman" panose="02020603050405020304" pitchFamily="18" charset="0"/>
                            <a:sym typeface="Wingdings" panose="05000000000000000000" pitchFamily="2" charset="2"/>
                          </a:rPr>
                        </m:ctrlPr>
                      </m:sSupPr>
                      <m:e>
                        <m:r>
                          <a:rPr lang="en-US" altLang="zh-CN" sz="2400" b="1" i="1">
                            <a:latin typeface="Cambria Math"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m:t>𝟐</m:t>
                        </m:r>
                      </m:e>
                      <m:sup>
                        <m:r>
                          <a:rPr lang="en-US" altLang="zh-CN" sz="2400" b="1" i="1">
                            <a:latin typeface="Cambria Math"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m:t>𝒎</m:t>
                        </m:r>
                      </m:sup>
                    </m:sSup>
                  </m:oMath>
                </a14:m>
                <a:r>
                  <a:rPr lang="en-US" altLang="zh-CN" sz="2400" b="1" dirty="0">
                    <a:solidFill>
                      <a:schemeClr val="tx1"/>
                    </a:solidFill>
                    <a:ea typeface="华文仿宋" panose="02010600040101010101" pitchFamily="2" charset="-122"/>
                    <a:cs typeface="Calibri" panose="020F0502020204030204" pitchFamily="34" charset="0"/>
                  </a:rPr>
                  <a:t>)=2T(</a:t>
                </a:r>
                <a14:m>
                  <m:oMath xmlns:m="http://schemas.openxmlformats.org/officeDocument/2006/math">
                    <m:sSup>
                      <m:sSup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sSupPr>
                      <m:e>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𝟐</m:t>
                        </m:r>
                      </m:e>
                      <m:sup>
                        <m:f>
                          <m:f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fPr>
                          <m:num>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𝒎</m:t>
                            </m:r>
                          </m:num>
                          <m:den>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𝟐</m:t>
                            </m:r>
                          </m:den>
                        </m:f>
                      </m:sup>
                    </m:sSup>
                  </m:oMath>
                </a14:m>
                <a:r>
                  <a:rPr lang="en-US" altLang="zh-CN" sz="2400" b="1" dirty="0">
                    <a:solidFill>
                      <a:schemeClr val="tx1"/>
                    </a:solidFill>
                    <a:ea typeface="华文仿宋" panose="02010600040101010101" pitchFamily="2" charset="-122"/>
                    <a:cs typeface="Calibri" panose="020F0502020204030204" pitchFamily="34" charset="0"/>
                  </a:rPr>
                  <a:t>)+m.</a:t>
                </a:r>
              </a:p>
              <a:p>
                <a:pPr fontAlgn="base">
                  <a:lnSpc>
                    <a:spcPct val="150000"/>
                  </a:lnSpc>
                  <a:spcBef>
                    <a:spcPct val="0"/>
                  </a:spcBef>
                  <a:spcAft>
                    <a:spcPct val="0"/>
                  </a:spcAft>
                </a:pPr>
                <a:r>
                  <a:rPr lang="en-US" altLang="zh-CN" sz="2400" b="1" dirty="0">
                    <a:ea typeface="华文仿宋" panose="02010600040101010101" pitchFamily="2" charset="-122"/>
                    <a:cs typeface="Calibri" panose="020F0502020204030204" pitchFamily="34" charset="0"/>
                  </a:rPr>
                  <a:t>      </a:t>
                </a:r>
                <a:r>
                  <a:rPr lang="zh-CN" altLang="en-US" sz="2400" b="1" dirty="0">
                    <a:ea typeface="华文仿宋" panose="02010600040101010101" pitchFamily="2" charset="-122"/>
                    <a:cs typeface="Calibri" panose="020F0502020204030204" pitchFamily="34" charset="0"/>
                  </a:rPr>
                  <a:t>令</a:t>
                </a:r>
                <a:r>
                  <a:rPr lang="en-US" altLang="zh-CN" sz="2400" b="1" dirty="0">
                    <a:ea typeface="华文仿宋" panose="02010600040101010101" pitchFamily="2" charset="-122"/>
                    <a:cs typeface="Calibri" panose="020F0502020204030204" pitchFamily="34" charset="0"/>
                  </a:rPr>
                  <a:t>S(m)=T(</a:t>
                </a:r>
                <a14:m>
                  <m:oMath xmlns:m="http://schemas.openxmlformats.org/officeDocument/2006/math">
                    <m:sSup>
                      <m:sSupPr>
                        <m:ctrlPr>
                          <a:rPr lang="en-US" altLang="zh-CN" sz="2400" b="1" i="1">
                            <a:latin typeface="Cambria Math"/>
                            <a:ea typeface="华文仿宋" panose="02010600040101010101" pitchFamily="2" charset="-122"/>
                            <a:cs typeface="Times New Roman" panose="02020603050405020304" pitchFamily="18" charset="0"/>
                            <a:sym typeface="Wingdings" panose="05000000000000000000" pitchFamily="2" charset="2"/>
                          </a:rPr>
                        </m:ctrlPr>
                      </m:sSupPr>
                      <m:e>
                        <m:r>
                          <a:rPr lang="en-US" altLang="zh-CN" sz="2400" b="1" i="1">
                            <a:latin typeface="Cambria Math"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m:t>𝟐</m:t>
                        </m:r>
                      </m:e>
                      <m:sup>
                        <m:r>
                          <a:rPr lang="en-US" altLang="zh-CN" sz="2400" b="1" i="1">
                            <a:latin typeface="Cambria Math"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m:t>𝒎</m:t>
                        </m:r>
                      </m:sup>
                    </m:sSup>
                  </m:oMath>
                </a14:m>
                <a:r>
                  <a:rPr lang="en-US" altLang="zh-CN" sz="2400" b="1" dirty="0">
                    <a:ea typeface="华文仿宋" panose="02010600040101010101" pitchFamily="2" charset="-122"/>
                    <a:cs typeface="Calibri" panose="020F0502020204030204" pitchFamily="34" charset="0"/>
                  </a:rPr>
                  <a:t>),</a:t>
                </a:r>
                <a:r>
                  <a:rPr lang="zh-CN" altLang="en-US" sz="2400" b="1" dirty="0">
                    <a:ea typeface="华文仿宋" panose="02010600040101010101" pitchFamily="2" charset="-122"/>
                    <a:cs typeface="Calibri" panose="020F0502020204030204" pitchFamily="34" charset="0"/>
                  </a:rPr>
                  <a:t>则</a:t>
                </a:r>
                <a:r>
                  <a:rPr lang="en-US" altLang="zh-CN" sz="2400" b="1" dirty="0">
                    <a:ea typeface="华文仿宋" panose="02010600040101010101" pitchFamily="2" charset="-122"/>
                    <a:cs typeface="Calibri" panose="020F0502020204030204" pitchFamily="34" charset="0"/>
                  </a:rPr>
                  <a:t>T(</a:t>
                </a:r>
                <a14:m>
                  <m:oMath xmlns:m="http://schemas.openxmlformats.org/officeDocument/2006/math">
                    <m:sSup>
                      <m:sSupPr>
                        <m:ctrlPr>
                          <a:rPr lang="en-US" altLang="zh-CN" sz="2400" b="1" i="1">
                            <a:latin typeface="Cambria Math"/>
                            <a:ea typeface="华文仿宋" panose="02010600040101010101" pitchFamily="2" charset="-122"/>
                            <a:cs typeface="Calibri" panose="020F0502020204030204" pitchFamily="34" charset="0"/>
                          </a:rPr>
                        </m:ctrlPr>
                      </m:sSupPr>
                      <m:e>
                        <m:r>
                          <a:rPr lang="en-US" altLang="zh-CN" sz="2400" b="1" i="1">
                            <a:latin typeface="Cambria Math" panose="02040503050406030204" pitchFamily="18" charset="0"/>
                            <a:ea typeface="华文仿宋" panose="02010600040101010101" pitchFamily="2" charset="-122"/>
                            <a:cs typeface="Calibri" panose="020F0502020204030204" pitchFamily="34" charset="0"/>
                          </a:rPr>
                          <m:t>𝟐</m:t>
                        </m:r>
                      </m:e>
                      <m:sup>
                        <m:f>
                          <m:fPr>
                            <m:ctrlPr>
                              <a:rPr lang="en-US" altLang="zh-CN" sz="2400" b="1" i="1">
                                <a:latin typeface="Cambria Math"/>
                                <a:ea typeface="华文仿宋" panose="02010600040101010101" pitchFamily="2" charset="-122"/>
                                <a:cs typeface="Calibri" panose="020F0502020204030204" pitchFamily="34" charset="0"/>
                              </a:rPr>
                            </m:ctrlPr>
                          </m:fPr>
                          <m:num>
                            <m:r>
                              <a:rPr lang="en-US" altLang="zh-CN" sz="2400" b="1" i="1">
                                <a:latin typeface="Cambria Math" panose="02040503050406030204" pitchFamily="18" charset="0"/>
                                <a:ea typeface="华文仿宋" panose="02010600040101010101" pitchFamily="2" charset="-122"/>
                                <a:cs typeface="Calibri" panose="020F0502020204030204" pitchFamily="34" charset="0"/>
                              </a:rPr>
                              <m:t>𝒎</m:t>
                            </m:r>
                          </m:num>
                          <m:den>
                            <m:r>
                              <a:rPr lang="en-US" altLang="zh-CN" sz="2400" b="1" i="1">
                                <a:latin typeface="Cambria Math" panose="02040503050406030204" pitchFamily="18" charset="0"/>
                                <a:ea typeface="华文仿宋" panose="02010600040101010101" pitchFamily="2" charset="-122"/>
                                <a:cs typeface="Calibri" panose="020F0502020204030204" pitchFamily="34" charset="0"/>
                              </a:rPr>
                              <m:t>𝟐</m:t>
                            </m:r>
                          </m:den>
                        </m:f>
                      </m:sup>
                    </m:sSup>
                  </m:oMath>
                </a14:m>
                <a:r>
                  <a:rPr lang="en-US" altLang="zh-CN" sz="2400" b="1" dirty="0">
                    <a:ea typeface="华文仿宋" panose="02010600040101010101" pitchFamily="2" charset="-122"/>
                    <a:cs typeface="Calibri" panose="020F0502020204030204" pitchFamily="34" charset="0"/>
                  </a:rPr>
                  <a:t>)=S(</a:t>
                </a:r>
                <a14:m>
                  <m:oMath xmlns:m="http://schemas.openxmlformats.org/officeDocument/2006/math">
                    <m:f>
                      <m:fPr>
                        <m:ctrlPr>
                          <a:rPr lang="en-US" altLang="zh-CN" sz="2400" b="1" i="1" smtClean="0">
                            <a:latin typeface="Cambria Math"/>
                            <a:ea typeface="华文仿宋" panose="02010600040101010101" pitchFamily="2" charset="-122"/>
                            <a:cs typeface="Calibri" panose="020F0502020204030204" pitchFamily="34" charset="0"/>
                          </a:rPr>
                        </m:ctrlPr>
                      </m:fPr>
                      <m:num>
                        <m:r>
                          <a:rPr lang="en-US" altLang="zh-CN" sz="2400" b="1" i="1" smtClean="0">
                            <a:latin typeface="Cambria Math" panose="02040503050406030204" pitchFamily="18" charset="0"/>
                            <a:ea typeface="华文仿宋" panose="02010600040101010101" pitchFamily="2" charset="-122"/>
                            <a:cs typeface="Calibri" panose="020F0502020204030204" pitchFamily="34" charset="0"/>
                          </a:rPr>
                          <m:t>𝒎</m:t>
                        </m:r>
                      </m:num>
                      <m:den>
                        <m:r>
                          <a:rPr lang="en-US" altLang="zh-CN" sz="2400" b="1" i="1" smtClean="0">
                            <a:latin typeface="Cambria Math" panose="02040503050406030204" pitchFamily="18" charset="0"/>
                            <a:ea typeface="华文仿宋" panose="02010600040101010101" pitchFamily="2" charset="-122"/>
                            <a:cs typeface="Calibri" panose="020F0502020204030204" pitchFamily="34" charset="0"/>
                          </a:rPr>
                          <m:t>𝟐</m:t>
                        </m:r>
                      </m:den>
                    </m:f>
                  </m:oMath>
                </a14:m>
                <a:r>
                  <a:rPr lang="en-US" altLang="zh-CN" sz="2400" b="1" dirty="0">
                    <a:ea typeface="华文仿宋" panose="02010600040101010101" pitchFamily="2" charset="-122"/>
                    <a:cs typeface="Calibri" panose="020F0502020204030204" pitchFamily="34" charset="0"/>
                  </a:rPr>
                  <a:t>)</a:t>
                </a:r>
                <a:r>
                  <a:rPr lang="zh-CN" altLang="en-US" sz="2400" b="1" dirty="0">
                    <a:ea typeface="华文仿宋" panose="02010600040101010101" pitchFamily="2" charset="-122"/>
                    <a:cs typeface="Calibri" panose="020F0502020204030204" pitchFamily="34" charset="0"/>
                  </a:rPr>
                  <a:t>，于是，</a:t>
                </a:r>
                <a:r>
                  <a:rPr lang="en-US" altLang="zh-CN" sz="2400" b="1" dirty="0">
                    <a:ea typeface="华文仿宋" panose="02010600040101010101" pitchFamily="2" charset="-122"/>
                    <a:cs typeface="Calibri" panose="020F0502020204030204" pitchFamily="34" charset="0"/>
                  </a:rPr>
                  <a:t>S(m)=2S(</a:t>
                </a:r>
                <a14:m>
                  <m:oMath xmlns:m="http://schemas.openxmlformats.org/officeDocument/2006/math">
                    <m:f>
                      <m:fPr>
                        <m:ctrlPr>
                          <a:rPr lang="en-US" altLang="zh-CN" sz="2400" b="1" i="1">
                            <a:latin typeface="Cambria Math"/>
                            <a:ea typeface="华文仿宋" panose="02010600040101010101" pitchFamily="2" charset="-122"/>
                            <a:cs typeface="Calibri" panose="020F0502020204030204" pitchFamily="34" charset="0"/>
                          </a:rPr>
                        </m:ctrlPr>
                      </m:fPr>
                      <m:num>
                        <m:r>
                          <a:rPr lang="en-US" altLang="zh-CN" sz="2400" b="1" i="1">
                            <a:latin typeface="Cambria Math" panose="02040503050406030204" pitchFamily="18" charset="0"/>
                            <a:ea typeface="华文仿宋" panose="02010600040101010101" pitchFamily="2" charset="-122"/>
                            <a:cs typeface="Calibri" panose="020F0502020204030204" pitchFamily="34" charset="0"/>
                          </a:rPr>
                          <m:t>𝒎</m:t>
                        </m:r>
                      </m:num>
                      <m:den>
                        <m:r>
                          <a:rPr lang="en-US" altLang="zh-CN" sz="2400" b="1" i="1">
                            <a:latin typeface="Cambria Math" panose="02040503050406030204" pitchFamily="18" charset="0"/>
                            <a:ea typeface="华文仿宋" panose="02010600040101010101" pitchFamily="2" charset="-122"/>
                            <a:cs typeface="Calibri" panose="020F0502020204030204" pitchFamily="34" charset="0"/>
                          </a:rPr>
                          <m:t>𝟐</m:t>
                        </m:r>
                      </m:den>
                    </m:f>
                  </m:oMath>
                </a14:m>
                <a:r>
                  <a:rPr lang="en-US" altLang="zh-CN" sz="2400" b="1" dirty="0">
                    <a:ea typeface="华文仿宋" panose="02010600040101010101" pitchFamily="2" charset="-122"/>
                    <a:cs typeface="Calibri" panose="020F0502020204030204" pitchFamily="34" charset="0"/>
                  </a:rPr>
                  <a:t>)+m.</a:t>
                </a:r>
              </a:p>
              <a:p>
                <a:pPr fontAlgn="base">
                  <a:lnSpc>
                    <a:spcPct val="150000"/>
                  </a:lnSpc>
                  <a:spcBef>
                    <a:spcPct val="0"/>
                  </a:spcBef>
                  <a:spcAft>
                    <a:spcPct val="0"/>
                  </a:spcAft>
                </a:pPr>
                <a:r>
                  <a:rPr lang="en-US" altLang="zh-CN" sz="2400" b="1" dirty="0">
                    <a:ea typeface="华文仿宋" panose="02010600040101010101" pitchFamily="2" charset="-122"/>
                    <a:cs typeface="Calibri" panose="020F0502020204030204" pitchFamily="34" charset="0"/>
                  </a:rPr>
                  <a:t>       </a:t>
                </a:r>
                <a:r>
                  <a:rPr lang="zh-CN" altLang="en-US" sz="2400" b="1" dirty="0">
                    <a:ea typeface="华文仿宋" panose="02010600040101010101" pitchFamily="2" charset="-122"/>
                    <a:cs typeface="Calibri" panose="020F0502020204030204" pitchFamily="34" charset="0"/>
                  </a:rPr>
                  <a:t>显然</a:t>
                </a:r>
                <a:r>
                  <a:rPr lang="en-US" altLang="zh-CN" sz="2400" b="1" dirty="0">
                    <a:ea typeface="华文仿宋" panose="02010600040101010101" pitchFamily="2" charset="-122"/>
                    <a:cs typeface="Calibri" panose="020F0502020204030204" pitchFamily="34" charset="0"/>
                  </a:rPr>
                  <a:t>,S(m)=O(</a:t>
                </a:r>
                <a:r>
                  <a:rPr lang="en-US" altLang="zh-CN" sz="2400" b="1" dirty="0" err="1">
                    <a:ea typeface="华文仿宋" panose="02010600040101010101" pitchFamily="2" charset="-122"/>
                    <a:cs typeface="Calibri" panose="020F0502020204030204" pitchFamily="34" charset="0"/>
                  </a:rPr>
                  <a:t>mlgm</a:t>
                </a:r>
                <a:r>
                  <a:rPr lang="en-US" altLang="zh-CN" sz="2400" b="1" dirty="0">
                    <a:ea typeface="华文仿宋" panose="02010600040101010101" pitchFamily="2" charset="-122"/>
                    <a:cs typeface="Calibri" panose="020F0502020204030204" pitchFamily="34" charset="0"/>
                  </a:rPr>
                  <a:t>),</a:t>
                </a:r>
                <a:r>
                  <a:rPr lang="zh-CN" altLang="en-US" sz="2400" b="1" dirty="0">
                    <a:ea typeface="华文仿宋" panose="02010600040101010101" pitchFamily="2" charset="-122"/>
                    <a:cs typeface="Calibri" panose="020F0502020204030204" pitchFamily="34" charset="0"/>
                  </a:rPr>
                  <a:t>即</a:t>
                </a:r>
                <a:r>
                  <a:rPr lang="en-US" altLang="zh-CN" sz="2400" b="1" dirty="0">
                    <a:ea typeface="华文仿宋" panose="02010600040101010101" pitchFamily="2" charset="-122"/>
                    <a:cs typeface="Calibri" panose="020F0502020204030204" pitchFamily="34" charset="0"/>
                  </a:rPr>
                  <a:t>T(</a:t>
                </a:r>
                <a14:m>
                  <m:oMath xmlns:m="http://schemas.openxmlformats.org/officeDocument/2006/math">
                    <m:sSup>
                      <m:sSupPr>
                        <m:ctrlPr>
                          <a:rPr lang="en-US" altLang="zh-CN" sz="2400" b="1" i="1">
                            <a:latin typeface="Cambria Math"/>
                            <a:ea typeface="华文仿宋" panose="02010600040101010101" pitchFamily="2" charset="-122"/>
                            <a:cs typeface="Times New Roman" panose="02020603050405020304" pitchFamily="18" charset="0"/>
                            <a:sym typeface="Wingdings" panose="05000000000000000000" pitchFamily="2" charset="2"/>
                          </a:rPr>
                        </m:ctrlPr>
                      </m:sSupPr>
                      <m:e>
                        <m:r>
                          <a:rPr lang="en-US" altLang="zh-CN" sz="2400" b="1" i="1">
                            <a:latin typeface="Cambria Math"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m:t>𝟐</m:t>
                        </m:r>
                      </m:e>
                      <m:sup>
                        <m:r>
                          <a:rPr lang="en-US" altLang="zh-CN" sz="2400" b="1" i="1">
                            <a:latin typeface="Cambria Math"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m:t>𝒎</m:t>
                        </m:r>
                      </m:sup>
                    </m:sSup>
                  </m:oMath>
                </a14:m>
                <a:r>
                  <a:rPr lang="en-US" altLang="zh-CN" sz="2400" b="1" dirty="0">
                    <a:ea typeface="华文仿宋" panose="02010600040101010101" pitchFamily="2" charset="-122"/>
                    <a:cs typeface="Calibri" panose="020F0502020204030204" pitchFamily="34" charset="0"/>
                  </a:rPr>
                  <a:t>)=</a:t>
                </a:r>
                <a:r>
                  <a:rPr lang="el-GR" altLang="zh-CN" sz="2400" b="1" dirty="0">
                    <a:ea typeface="华文仿宋" panose="02010600040101010101" pitchFamily="2" charset="-122"/>
                    <a:cs typeface="Calibri" panose="020F0502020204030204" pitchFamily="34" charset="0"/>
                  </a:rPr>
                  <a:t>θ</a:t>
                </a:r>
                <a:r>
                  <a:rPr lang="en-US" altLang="zh-CN" sz="2400" b="1" dirty="0">
                    <a:ea typeface="华文仿宋" panose="02010600040101010101" pitchFamily="2" charset="-122"/>
                    <a:cs typeface="Calibri" panose="020F0502020204030204" pitchFamily="34" charset="0"/>
                  </a:rPr>
                  <a:t>(</a:t>
                </a:r>
                <a:r>
                  <a:rPr lang="en-US" altLang="zh-CN" sz="2400" b="1" dirty="0" err="1">
                    <a:ea typeface="华文仿宋" panose="02010600040101010101" pitchFamily="2" charset="-122"/>
                    <a:cs typeface="Calibri" panose="020F0502020204030204" pitchFamily="34" charset="0"/>
                  </a:rPr>
                  <a:t>mlgm</a:t>
                </a:r>
                <a:r>
                  <a:rPr lang="en-US" altLang="zh-CN" sz="2400" b="1" dirty="0">
                    <a:ea typeface="华文仿宋" panose="02010600040101010101" pitchFamily="2" charset="-122"/>
                    <a:cs typeface="Calibri" panose="020F0502020204030204" pitchFamily="34" charset="0"/>
                  </a:rPr>
                  <a:t>)</a:t>
                </a:r>
              </a:p>
              <a:p>
                <a:pPr fontAlgn="base">
                  <a:lnSpc>
                    <a:spcPct val="150000"/>
                  </a:lnSpc>
                  <a:spcBef>
                    <a:spcPct val="0"/>
                  </a:spcBef>
                  <a:spcAft>
                    <a:spcPct val="0"/>
                  </a:spcAft>
                </a:pPr>
                <a:r>
                  <a:rPr lang="zh-CN" altLang="en-US" sz="2400" b="1" dirty="0">
                    <a:ea typeface="华文仿宋" panose="02010600040101010101" pitchFamily="2" charset="-122"/>
                    <a:cs typeface="Calibri" panose="020F0502020204030204" pitchFamily="34" charset="0"/>
                  </a:rPr>
                  <a:t>由于</a:t>
                </a:r>
                <a14:m>
                  <m:oMath xmlns:m="http://schemas.openxmlformats.org/officeDocument/2006/math">
                    <m:sSup>
                      <m:sSupPr>
                        <m:ctrlPr>
                          <a:rPr lang="en-US" altLang="zh-CN" sz="2400" b="1" i="1">
                            <a:latin typeface="Cambria Math"/>
                            <a:ea typeface="华文仿宋" panose="02010600040101010101" pitchFamily="2" charset="-122"/>
                            <a:cs typeface="Times New Roman" panose="02020603050405020304" pitchFamily="18" charset="0"/>
                            <a:sym typeface="Wingdings" panose="05000000000000000000" pitchFamily="2" charset="2"/>
                          </a:rPr>
                        </m:ctrlPr>
                      </m:sSupPr>
                      <m:e>
                        <m:r>
                          <a:rPr lang="en-US" altLang="zh-CN" sz="2400" b="1" i="1">
                            <a:latin typeface="Cambria Math"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m:t>𝟐</m:t>
                        </m:r>
                      </m:e>
                      <m:sup>
                        <m:r>
                          <a:rPr lang="en-US" altLang="zh-CN" sz="2400" b="1" i="1">
                            <a:latin typeface="Cambria Math"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m:t>𝒎</m:t>
                        </m:r>
                      </m:sup>
                    </m:sSup>
                  </m:oMath>
                </a14:m>
                <a:r>
                  <a:rPr lang="en-US" altLang="zh-CN" sz="2400" b="1" dirty="0">
                    <a:ea typeface="华文仿宋" panose="02010600040101010101" pitchFamily="2" charset="-122"/>
                    <a:cs typeface="Calibri" panose="020F0502020204030204" pitchFamily="34" charset="0"/>
                  </a:rPr>
                  <a:t>=</a:t>
                </a:r>
                <a:r>
                  <a:rPr lang="en-US" altLang="zh-CN" sz="2400" b="1" dirty="0" err="1">
                    <a:ea typeface="华文仿宋" panose="02010600040101010101" pitchFamily="2" charset="-122"/>
                    <a:cs typeface="Calibri" panose="020F0502020204030204" pitchFamily="34" charset="0"/>
                  </a:rPr>
                  <a:t>n,m</a:t>
                </a:r>
                <a:r>
                  <a:rPr lang="en-US" altLang="zh-CN" sz="2400" b="1" dirty="0">
                    <a:ea typeface="华文仿宋" panose="02010600040101010101" pitchFamily="2" charset="-122"/>
                    <a:cs typeface="Calibri" panose="020F0502020204030204" pitchFamily="34" charset="0"/>
                  </a:rPr>
                  <a:t>=</a:t>
                </a:r>
                <a:r>
                  <a:rPr lang="en-US" altLang="zh-CN" sz="2400" b="1" dirty="0" err="1">
                    <a:ea typeface="华文仿宋" panose="02010600040101010101" pitchFamily="2" charset="-122"/>
                    <a:cs typeface="Calibri" panose="020F0502020204030204" pitchFamily="34" charset="0"/>
                  </a:rPr>
                  <a:t>lgn,T</a:t>
                </a:r>
                <a:r>
                  <a:rPr lang="en-US" altLang="zh-CN" sz="2400" b="1" dirty="0">
                    <a:ea typeface="华文仿宋" panose="02010600040101010101" pitchFamily="2" charset="-122"/>
                    <a:cs typeface="Calibri" panose="020F0502020204030204" pitchFamily="34" charset="0"/>
                  </a:rPr>
                  <a:t>(n)=</a:t>
                </a:r>
                <a:r>
                  <a:rPr lang="el-GR" altLang="zh-CN" sz="2400" b="1" dirty="0">
                    <a:ea typeface="华文仿宋" panose="02010600040101010101" pitchFamily="2" charset="-122"/>
                    <a:cs typeface="Calibri" panose="020F0502020204030204" pitchFamily="34" charset="0"/>
                  </a:rPr>
                  <a:t>θ</a:t>
                </a:r>
                <a:r>
                  <a:rPr lang="en-US" altLang="zh-CN" sz="2400" b="1" dirty="0">
                    <a:ea typeface="华文仿宋" panose="02010600040101010101" pitchFamily="2" charset="-122"/>
                    <a:cs typeface="Calibri" panose="020F0502020204030204" pitchFamily="34" charset="0"/>
                  </a:rPr>
                  <a:t>(</a:t>
                </a:r>
                <a:r>
                  <a:rPr lang="en-US" altLang="zh-CN" sz="2400" b="1" dirty="0" err="1">
                    <a:ea typeface="华文仿宋" panose="02010600040101010101" pitchFamily="2" charset="-122"/>
                    <a:cs typeface="Calibri" panose="020F0502020204030204" pitchFamily="34" charset="0"/>
                  </a:rPr>
                  <a:t>lgn×lg</a:t>
                </a:r>
                <a:r>
                  <a:rPr lang="en-US" altLang="zh-CN" sz="2400" b="1" dirty="0">
                    <a:ea typeface="华文仿宋" panose="02010600040101010101" pitchFamily="2" charset="-122"/>
                    <a:cs typeface="Calibri" panose="020F0502020204030204" pitchFamily="34" charset="0"/>
                  </a:rPr>
                  <a:t>(</a:t>
                </a:r>
                <a:r>
                  <a:rPr lang="en-US" altLang="zh-CN" sz="2400" b="1" dirty="0" err="1">
                    <a:ea typeface="华文仿宋" panose="02010600040101010101" pitchFamily="2" charset="-122"/>
                    <a:cs typeface="Calibri" panose="020F0502020204030204" pitchFamily="34" charset="0"/>
                  </a:rPr>
                  <a:t>lgn</a:t>
                </a:r>
                <a:r>
                  <a:rPr lang="en-US" altLang="zh-CN" sz="2400" b="1" dirty="0">
                    <a:ea typeface="华文仿宋" panose="02010600040101010101" pitchFamily="2" charset="-122"/>
                    <a:cs typeface="Calibri" panose="020F0502020204030204" pitchFamily="34" charset="0"/>
                  </a:rPr>
                  <a:t>)).</a:t>
                </a:r>
              </a:p>
            </p:txBody>
          </p:sp>
        </mc:Choice>
        <mc:Fallback xmlns="">
          <p:sp>
            <p:nvSpPr>
              <p:cNvPr id="7" name="Rectangle 1">
                <a:extLst>
                  <a:ext uri="{FF2B5EF4-FFF2-40B4-BE49-F238E27FC236}">
                    <a16:creationId xmlns:a16="http://schemas.microsoft.com/office/drawing/2014/main" id="{C44DC9AE-1BB6-4D4F-A0AE-94D233BF8EF2}"/>
                  </a:ext>
                </a:extLst>
              </p:cNvPr>
              <p:cNvSpPr>
                <a:spLocks noRot="1" noChangeAspect="1" noMove="1" noResize="1" noEditPoints="1" noAdjustHandles="1" noChangeArrowheads="1" noChangeShapeType="1" noTextEdit="1"/>
              </p:cNvSpPr>
              <p:nvPr/>
            </p:nvSpPr>
            <p:spPr bwMode="auto">
              <a:xfrm>
                <a:off x="1425239" y="2432181"/>
                <a:ext cx="8574332" cy="2608791"/>
              </a:xfrm>
              <a:prstGeom prst="rect">
                <a:avLst/>
              </a:prstGeom>
              <a:blipFill>
                <a:blip r:embed="rId4"/>
                <a:stretch>
                  <a:fillRect l="-1138" b="-49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72222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迭代法</a:t>
            </a:r>
          </a:p>
        </p:txBody>
      </p:sp>
      <p:sp>
        <p:nvSpPr>
          <p:cNvPr id="10" name="Rectangle 1">
            <a:extLst>
              <a:ext uri="{FF2B5EF4-FFF2-40B4-BE49-F238E27FC236}">
                <a16:creationId xmlns:a16="http://schemas.microsoft.com/office/drawing/2014/main" xmlns="" id="{5C2B40C6-F66F-40BD-9391-F023AB38A22E}"/>
              </a:ext>
            </a:extLst>
          </p:cNvPr>
          <p:cNvSpPr>
            <a:spLocks noChangeArrowheads="1"/>
          </p:cNvSpPr>
          <p:nvPr/>
        </p:nvSpPr>
        <p:spPr bwMode="auto">
          <a:xfrm>
            <a:off x="1495180" y="1404875"/>
            <a:ext cx="7848600" cy="2614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2800" b="1" dirty="0">
                <a:solidFill>
                  <a:srgbClr val="FF0000"/>
                </a:solidFill>
                <a:ea typeface="华文仿宋" panose="02010600040101010101" pitchFamily="2" charset="-122"/>
                <a:cs typeface="Calibri" panose="020F0502020204030204" pitchFamily="34" charset="0"/>
              </a:rPr>
              <a:t>▪方法</a:t>
            </a:r>
            <a:endParaRPr lang="en-US" altLang="zh-CN" sz="2800" b="1" dirty="0">
              <a:solidFill>
                <a:srgbClr val="FF0000"/>
              </a:solidFill>
              <a:ea typeface="华文仿宋" panose="02010600040101010101" pitchFamily="2" charset="-122"/>
              <a:cs typeface="Calibri" panose="020F0502020204030204" pitchFamily="34" charset="0"/>
            </a:endParaRPr>
          </a:p>
          <a:p>
            <a:pPr fontAlgn="base">
              <a:lnSpc>
                <a:spcPct val="150000"/>
              </a:lnSpc>
              <a:spcBef>
                <a:spcPct val="0"/>
              </a:spcBef>
              <a:spcAft>
                <a:spcPct val="0"/>
              </a:spcAft>
            </a:pPr>
            <a:r>
              <a:rPr lang="zh-CN" altLang="en-US" sz="2800" b="1" dirty="0">
                <a:solidFill>
                  <a:srgbClr val="FF0000"/>
                </a:solidFill>
                <a:ea typeface="华文仿宋" panose="02010600040101010101" pitchFamily="2" charset="-122"/>
                <a:cs typeface="Calibri" panose="020F0502020204030204" pitchFamily="34" charset="0"/>
              </a:rPr>
              <a:t>循环地展开递归方程，</a:t>
            </a:r>
            <a:endParaRPr lang="en-US" altLang="zh-CN" sz="2800" b="1" dirty="0">
              <a:solidFill>
                <a:srgbClr val="FF0000"/>
              </a:solidFill>
              <a:ea typeface="华文仿宋" panose="02010600040101010101" pitchFamily="2" charset="-122"/>
              <a:cs typeface="Calibri" panose="020F0502020204030204" pitchFamily="34" charset="0"/>
            </a:endParaRPr>
          </a:p>
          <a:p>
            <a:pPr fontAlgn="base">
              <a:lnSpc>
                <a:spcPct val="150000"/>
              </a:lnSpc>
              <a:spcBef>
                <a:spcPct val="0"/>
              </a:spcBef>
              <a:spcAft>
                <a:spcPct val="0"/>
              </a:spcAft>
            </a:pPr>
            <a:r>
              <a:rPr lang="zh-CN" altLang="en-US" sz="2800" b="1" dirty="0">
                <a:solidFill>
                  <a:srgbClr val="FF0000"/>
                </a:solidFill>
                <a:ea typeface="华文仿宋" panose="02010600040101010101" pitchFamily="2" charset="-122"/>
                <a:cs typeface="Calibri" panose="020F0502020204030204" pitchFamily="34" charset="0"/>
              </a:rPr>
              <a:t>把递归方程转化为和式，</a:t>
            </a:r>
            <a:endParaRPr lang="en-US" altLang="zh-CN" sz="2800" b="1" dirty="0">
              <a:solidFill>
                <a:srgbClr val="FF0000"/>
              </a:solidFill>
              <a:ea typeface="华文仿宋" panose="02010600040101010101" pitchFamily="2" charset="-122"/>
              <a:cs typeface="Calibri" panose="020F0502020204030204" pitchFamily="34" charset="0"/>
            </a:endParaRPr>
          </a:p>
          <a:p>
            <a:pPr fontAlgn="base">
              <a:lnSpc>
                <a:spcPct val="150000"/>
              </a:lnSpc>
              <a:spcBef>
                <a:spcPct val="0"/>
              </a:spcBef>
              <a:spcAft>
                <a:spcPct val="0"/>
              </a:spcAft>
            </a:pPr>
            <a:r>
              <a:rPr lang="zh-CN" altLang="en-US" sz="2800" b="1" dirty="0">
                <a:solidFill>
                  <a:srgbClr val="FF0000"/>
                </a:solidFill>
                <a:ea typeface="华文仿宋" panose="02010600040101010101" pitchFamily="2" charset="-122"/>
                <a:cs typeface="Calibri" panose="020F0502020204030204" pitchFamily="34" charset="0"/>
              </a:rPr>
              <a:t>然后可使用求和技术解之 </a:t>
            </a:r>
            <a:endParaRPr lang="en-US" altLang="zh-CN" sz="28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998407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迭代方法</a:t>
            </a:r>
          </a:p>
        </p:txBody>
      </p:sp>
      <p:sp>
        <p:nvSpPr>
          <p:cNvPr id="8" name="Rectangle 2">
            <a:extLst>
              <a:ext uri="{FF2B5EF4-FFF2-40B4-BE49-F238E27FC236}">
                <a16:creationId xmlns:a16="http://schemas.microsoft.com/office/drawing/2014/main" xmlns="" id="{841673C7-B23F-429A-9EBD-DDE561CA1AC5}"/>
              </a:ext>
            </a:extLst>
          </p:cNvPr>
          <p:cNvSpPr>
            <a:spLocks noChangeArrowheads="1"/>
          </p:cNvSpPr>
          <p:nvPr/>
        </p:nvSpPr>
        <p:spPr bwMode="auto">
          <a:xfrm>
            <a:off x="453536" y="950975"/>
            <a:ext cx="5759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indent="114300">
              <a:spcBef>
                <a:spcPct val="20000"/>
              </a:spcBef>
              <a:buClr>
                <a:schemeClr val="bg2"/>
              </a:buClr>
              <a:buSzPct val="75000"/>
              <a:buFont typeface="Wingdings" panose="05000000000000000000" pitchFamily="2" charset="2"/>
              <a:buChar char="p"/>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9pPr>
          </a:lstStyle>
          <a:p>
            <a:pPr>
              <a:spcBef>
                <a:spcPct val="0"/>
              </a:spcBef>
              <a:buClrTx/>
              <a:buSzTx/>
              <a:buNone/>
            </a:pPr>
            <a:r>
              <a:rPr lang="en-US" altLang="zh-CN" sz="1000" b="0" dirty="0">
                <a:solidFill>
                  <a:srgbClr val="000000"/>
                </a:solidFill>
              </a:rPr>
              <a:t>  </a:t>
            </a:r>
            <a:r>
              <a:rPr lang="en-US" altLang="zh-CN" sz="1000" dirty="0">
                <a:solidFill>
                  <a:srgbClr val="000000"/>
                </a:solidFill>
              </a:rPr>
              <a:t> </a:t>
            </a:r>
            <a:r>
              <a:rPr lang="zh-CN" altLang="en-US" sz="2400" dirty="0">
                <a:solidFill>
                  <a:srgbClr val="FF0000"/>
                </a:solidFill>
                <a:ea typeface="华文仿宋" panose="02010600040101010101" pitchFamily="2" charset="-122"/>
                <a:cs typeface="Calibri" panose="020F0502020204030204" pitchFamily="34" charset="0"/>
              </a:rPr>
              <a:t>▪</a:t>
            </a:r>
            <a:r>
              <a:rPr lang="zh-CN" altLang="en-US" sz="2400" dirty="0">
                <a:solidFill>
                  <a:srgbClr val="FF0000"/>
                </a:solidFill>
                <a:latin typeface="Cambria" panose="02040503050406030204" pitchFamily="18" charset="0"/>
                <a:ea typeface="华文仿宋" panose="02010600040101010101" pitchFamily="2" charset="-122"/>
                <a:cs typeface="Calibri" panose="020F0502020204030204" pitchFamily="34" charset="0"/>
              </a:rPr>
              <a:t>例</a:t>
            </a:r>
            <a:r>
              <a:rPr lang="en-US" altLang="zh-CN" sz="2400" dirty="0">
                <a:solidFill>
                  <a:srgbClr val="FF0000"/>
                </a:solidFill>
                <a:latin typeface="Cambria" panose="02040503050406030204" pitchFamily="18" charset="0"/>
                <a:ea typeface="华文仿宋" panose="02010600040101010101" pitchFamily="2" charset="-122"/>
                <a:cs typeface="Calibri" panose="020F0502020204030204" pitchFamily="34" charset="0"/>
              </a:rPr>
              <a:t>1 </a:t>
            </a:r>
            <a:r>
              <a:rPr lang="en-US" altLang="zh-CN" sz="2400" i="1" dirty="0">
                <a:solidFill>
                  <a:srgbClr val="000000"/>
                </a:solidFill>
                <a:latin typeface="Cambria" panose="02040503050406030204" pitchFamily="18" charset="0"/>
                <a:ea typeface="华文仿宋" panose="02010600040101010101" pitchFamily="2" charset="-122"/>
              </a:rPr>
              <a:t>T</a:t>
            </a:r>
            <a:r>
              <a:rPr lang="en-US" altLang="zh-CN" sz="2400" dirty="0">
                <a:solidFill>
                  <a:srgbClr val="000000"/>
                </a:solidFill>
                <a:latin typeface="Cambria" panose="02040503050406030204" pitchFamily="18" charset="0"/>
                <a:ea typeface="华文仿宋" panose="02010600040101010101" pitchFamily="2" charset="-122"/>
              </a:rPr>
              <a:t>(</a:t>
            </a:r>
            <a:r>
              <a:rPr lang="en-US" altLang="zh-CN" sz="2400" i="1" dirty="0">
                <a:solidFill>
                  <a:srgbClr val="000000"/>
                </a:solidFill>
                <a:latin typeface="Cambria" panose="02040503050406030204" pitchFamily="18" charset="0"/>
                <a:ea typeface="华文仿宋" panose="02010600040101010101" pitchFamily="2" charset="-122"/>
              </a:rPr>
              <a:t>n</a:t>
            </a:r>
            <a:r>
              <a:rPr lang="en-US" altLang="zh-CN" sz="2400" dirty="0">
                <a:solidFill>
                  <a:srgbClr val="000000"/>
                </a:solidFill>
                <a:latin typeface="Cambria" panose="02040503050406030204" pitchFamily="18" charset="0"/>
                <a:ea typeface="华文仿宋" panose="02010600040101010101" pitchFamily="2" charset="-122"/>
              </a:rPr>
              <a:t>) = 2 </a:t>
            </a:r>
            <a:r>
              <a:rPr lang="en-US" altLang="zh-CN" sz="2400" i="1" dirty="0">
                <a:solidFill>
                  <a:srgbClr val="000000"/>
                </a:solidFill>
                <a:latin typeface="Cambria" panose="02040503050406030204" pitchFamily="18" charset="0"/>
                <a:ea typeface="华文仿宋" panose="02010600040101010101" pitchFamily="2" charset="-122"/>
              </a:rPr>
              <a:t>T</a:t>
            </a:r>
            <a:r>
              <a:rPr lang="en-US" altLang="zh-CN" sz="2400" dirty="0">
                <a:solidFill>
                  <a:srgbClr val="000000"/>
                </a:solidFill>
                <a:latin typeface="Cambria" panose="02040503050406030204" pitchFamily="18" charset="0"/>
                <a:ea typeface="华文仿宋" panose="02010600040101010101" pitchFamily="2" charset="-122"/>
              </a:rPr>
              <a:t>(</a:t>
            </a:r>
            <a:r>
              <a:rPr lang="en-US" altLang="zh-CN" sz="2400" i="1" dirty="0">
                <a:solidFill>
                  <a:srgbClr val="000000"/>
                </a:solidFill>
                <a:latin typeface="Cambria" panose="02040503050406030204" pitchFamily="18" charset="0"/>
                <a:ea typeface="华文仿宋" panose="02010600040101010101" pitchFamily="2" charset="-122"/>
              </a:rPr>
              <a:t>n</a:t>
            </a:r>
            <a:r>
              <a:rPr lang="en-US" altLang="zh-CN" sz="2400" dirty="0">
                <a:solidFill>
                  <a:srgbClr val="000000"/>
                </a:solidFill>
                <a:latin typeface="Cambria" panose="02040503050406030204" pitchFamily="18" charset="0"/>
                <a:ea typeface="华文仿宋" panose="02010600040101010101" pitchFamily="2" charset="-122"/>
                <a:sym typeface="Symbol" panose="05050102010706020507" pitchFamily="18" charset="2"/>
              </a:rPr>
              <a:t></a:t>
            </a:r>
            <a:r>
              <a:rPr lang="en-US" altLang="zh-CN" sz="2400" dirty="0">
                <a:solidFill>
                  <a:srgbClr val="000000"/>
                </a:solidFill>
                <a:latin typeface="Cambria" panose="02040503050406030204" pitchFamily="18" charset="0"/>
                <a:ea typeface="华文仿宋" panose="02010600040101010101" pitchFamily="2" charset="-122"/>
              </a:rPr>
              <a:t>1) + 1</a:t>
            </a:r>
            <a:r>
              <a:rPr lang="zh-CN" altLang="en-US" sz="2400" dirty="0">
                <a:solidFill>
                  <a:srgbClr val="000000"/>
                </a:solidFill>
                <a:latin typeface="Cambria" panose="02040503050406030204" pitchFamily="18" charset="0"/>
                <a:ea typeface="华文仿宋" panose="02010600040101010101" pitchFamily="2" charset="-122"/>
              </a:rPr>
              <a:t>，</a:t>
            </a:r>
            <a:r>
              <a:rPr lang="en-US" altLang="zh-CN" sz="2400" i="1" dirty="0">
                <a:solidFill>
                  <a:srgbClr val="000000"/>
                </a:solidFill>
                <a:latin typeface="Cambria" panose="02040503050406030204" pitchFamily="18" charset="0"/>
                <a:ea typeface="华文仿宋" panose="02010600040101010101" pitchFamily="2" charset="-122"/>
              </a:rPr>
              <a:t>T</a:t>
            </a:r>
            <a:r>
              <a:rPr lang="en-US" altLang="zh-CN" sz="2400" dirty="0">
                <a:solidFill>
                  <a:srgbClr val="000000"/>
                </a:solidFill>
                <a:latin typeface="Cambria" panose="02040503050406030204" pitchFamily="18" charset="0"/>
                <a:ea typeface="华文仿宋" panose="02010600040101010101" pitchFamily="2" charset="-122"/>
              </a:rPr>
              <a:t>(1) = 1</a:t>
            </a:r>
            <a:r>
              <a:rPr lang="zh-CN" altLang="en-US" sz="2400" dirty="0">
                <a:solidFill>
                  <a:srgbClr val="000000"/>
                </a:solidFill>
                <a:latin typeface="Cambria" panose="02040503050406030204" pitchFamily="18" charset="0"/>
                <a:ea typeface="华文仿宋" panose="02010600040101010101" pitchFamily="2" charset="-122"/>
              </a:rPr>
              <a:t>，</a:t>
            </a:r>
            <a:endParaRPr lang="zh-CN" altLang="en-US" sz="2400" dirty="0">
              <a:solidFill>
                <a:srgbClr val="000000"/>
              </a:solidFill>
              <a:latin typeface="Cambria" panose="02040503050406030204" pitchFamily="18" charset="0"/>
              <a:ea typeface="华文仿宋" panose="02010600040101010101" pitchFamily="2" charset="-122"/>
              <a:sym typeface="Symbol" panose="05050102010706020507" pitchFamily="18" charset="2"/>
            </a:endParaRPr>
          </a:p>
        </p:txBody>
      </p:sp>
      <p:sp>
        <p:nvSpPr>
          <p:cNvPr id="9" name="Rectangle 14">
            <a:extLst>
              <a:ext uri="{FF2B5EF4-FFF2-40B4-BE49-F238E27FC236}">
                <a16:creationId xmlns:a16="http://schemas.microsoft.com/office/drawing/2014/main" xmlns="" id="{CEBC184E-D98A-4C12-BE45-33D76F182479}"/>
              </a:ext>
            </a:extLst>
          </p:cNvPr>
          <p:cNvSpPr>
            <a:spLocks noChangeArrowheads="1"/>
          </p:cNvSpPr>
          <p:nvPr/>
        </p:nvSpPr>
        <p:spPr bwMode="auto">
          <a:xfrm>
            <a:off x="1080233" y="1412640"/>
            <a:ext cx="8917232" cy="500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9pPr>
          </a:lstStyle>
          <a:p>
            <a:pPr>
              <a:lnSpc>
                <a:spcPct val="150000"/>
              </a:lnSpc>
              <a:spcBef>
                <a:spcPct val="0"/>
              </a:spcBef>
              <a:buClrTx/>
              <a:buSzTx/>
              <a:buFontTx/>
              <a:buNone/>
            </a:pPr>
            <a:r>
              <a:rPr lang="en-US" altLang="zh-CN" sz="2400" i="1" dirty="0">
                <a:solidFill>
                  <a:srgbClr val="000000"/>
                </a:solidFill>
                <a:latin typeface="Cambria" panose="02040503050406030204" pitchFamily="18" charset="0"/>
                <a:ea typeface="华文仿宋" panose="02010600040101010101" pitchFamily="2" charset="-122"/>
              </a:rPr>
              <a:t>T</a:t>
            </a:r>
            <a:r>
              <a:rPr lang="en-US" altLang="zh-CN" sz="2400" dirty="0">
                <a:solidFill>
                  <a:srgbClr val="000000"/>
                </a:solidFill>
                <a:latin typeface="Cambria" panose="02040503050406030204" pitchFamily="18" charset="0"/>
                <a:ea typeface="华文仿宋" panose="02010600040101010101" pitchFamily="2" charset="-122"/>
              </a:rPr>
              <a:t>(</a:t>
            </a:r>
            <a:r>
              <a:rPr lang="en-US" altLang="zh-CN" sz="2400" i="1" dirty="0">
                <a:solidFill>
                  <a:srgbClr val="000000"/>
                </a:solidFill>
                <a:latin typeface="Cambria" panose="02040503050406030204" pitchFamily="18" charset="0"/>
                <a:ea typeface="华文仿宋" panose="02010600040101010101" pitchFamily="2" charset="-122"/>
              </a:rPr>
              <a:t>n</a:t>
            </a:r>
            <a:r>
              <a:rPr lang="en-US" altLang="zh-CN" sz="2400" dirty="0">
                <a:solidFill>
                  <a:srgbClr val="000000"/>
                </a:solidFill>
                <a:latin typeface="Cambria" panose="02040503050406030204" pitchFamily="18" charset="0"/>
                <a:ea typeface="华文仿宋" panose="02010600040101010101" pitchFamily="2" charset="-122"/>
              </a:rPr>
              <a:t>) = 2</a:t>
            </a:r>
            <a:r>
              <a:rPr lang="en-US" altLang="zh-CN" sz="2400" i="1" dirty="0">
                <a:solidFill>
                  <a:srgbClr val="000000"/>
                </a:solidFill>
                <a:latin typeface="Cambria" panose="02040503050406030204" pitchFamily="18" charset="0"/>
                <a:ea typeface="华文仿宋" panose="02010600040101010101" pitchFamily="2" charset="-122"/>
              </a:rPr>
              <a:t>T</a:t>
            </a:r>
            <a:r>
              <a:rPr lang="en-US" altLang="zh-CN" sz="2400" dirty="0">
                <a:solidFill>
                  <a:srgbClr val="000000"/>
                </a:solidFill>
                <a:latin typeface="Cambria" panose="02040503050406030204" pitchFamily="18" charset="0"/>
                <a:ea typeface="华文仿宋" panose="02010600040101010101" pitchFamily="2" charset="-122"/>
              </a:rPr>
              <a:t>(</a:t>
            </a:r>
            <a:r>
              <a:rPr lang="en-US" altLang="zh-CN" sz="2400" i="1" dirty="0">
                <a:solidFill>
                  <a:srgbClr val="000000"/>
                </a:solidFill>
                <a:latin typeface="Cambria" panose="02040503050406030204" pitchFamily="18" charset="0"/>
                <a:ea typeface="华文仿宋" panose="02010600040101010101" pitchFamily="2" charset="-122"/>
              </a:rPr>
              <a:t>n</a:t>
            </a:r>
            <a:r>
              <a:rPr lang="en-US" altLang="zh-CN" sz="2400" dirty="0">
                <a:solidFill>
                  <a:srgbClr val="000000"/>
                </a:solidFill>
                <a:latin typeface="Cambria" panose="02040503050406030204" pitchFamily="18" charset="0"/>
                <a:ea typeface="华文仿宋" panose="02010600040101010101" pitchFamily="2" charset="-122"/>
                <a:sym typeface="Symbol" panose="05050102010706020507" pitchFamily="18" charset="2"/>
              </a:rPr>
              <a:t>  </a:t>
            </a:r>
            <a:r>
              <a:rPr lang="en-US" altLang="zh-CN" sz="2400" dirty="0">
                <a:solidFill>
                  <a:srgbClr val="000000"/>
                </a:solidFill>
                <a:latin typeface="Cambria" panose="02040503050406030204" pitchFamily="18" charset="0"/>
                <a:ea typeface="华文仿宋" panose="02010600040101010101" pitchFamily="2" charset="-122"/>
              </a:rPr>
              <a:t>1) + 1</a:t>
            </a:r>
          </a:p>
          <a:p>
            <a:pPr>
              <a:lnSpc>
                <a:spcPct val="150000"/>
              </a:lnSpc>
              <a:spcBef>
                <a:spcPct val="0"/>
              </a:spcBef>
              <a:buClrTx/>
              <a:buSzTx/>
              <a:buFontTx/>
              <a:buNone/>
            </a:pPr>
            <a:r>
              <a:rPr lang="en-US" altLang="zh-CN" sz="2400" dirty="0">
                <a:solidFill>
                  <a:srgbClr val="000000"/>
                </a:solidFill>
                <a:latin typeface="Cambria" panose="02040503050406030204" pitchFamily="18" charset="0"/>
                <a:ea typeface="华文仿宋" panose="02010600040101010101" pitchFamily="2" charset="-122"/>
              </a:rPr>
              <a:t>         = 2[2</a:t>
            </a:r>
            <a:r>
              <a:rPr lang="en-US" altLang="zh-CN" sz="2400" i="1" dirty="0">
                <a:solidFill>
                  <a:srgbClr val="000000"/>
                </a:solidFill>
                <a:latin typeface="Cambria" panose="02040503050406030204" pitchFamily="18" charset="0"/>
                <a:ea typeface="华文仿宋" panose="02010600040101010101" pitchFamily="2" charset="-122"/>
              </a:rPr>
              <a:t>T</a:t>
            </a:r>
            <a:r>
              <a:rPr lang="en-US" altLang="zh-CN" sz="2400" dirty="0">
                <a:solidFill>
                  <a:srgbClr val="000000"/>
                </a:solidFill>
                <a:latin typeface="Cambria" panose="02040503050406030204" pitchFamily="18" charset="0"/>
                <a:ea typeface="华文仿宋" panose="02010600040101010101" pitchFamily="2" charset="-122"/>
              </a:rPr>
              <a:t>(</a:t>
            </a:r>
            <a:r>
              <a:rPr lang="en-US" altLang="zh-CN" sz="2400" i="1" dirty="0">
                <a:solidFill>
                  <a:srgbClr val="000000"/>
                </a:solidFill>
                <a:latin typeface="Cambria" panose="02040503050406030204" pitchFamily="18" charset="0"/>
                <a:ea typeface="华文仿宋" panose="02010600040101010101" pitchFamily="2" charset="-122"/>
              </a:rPr>
              <a:t>n</a:t>
            </a:r>
            <a:r>
              <a:rPr lang="en-US" altLang="zh-CN" sz="2400" dirty="0">
                <a:solidFill>
                  <a:srgbClr val="000000"/>
                </a:solidFill>
                <a:latin typeface="Cambria" panose="02040503050406030204" pitchFamily="18" charset="0"/>
                <a:ea typeface="华文仿宋" panose="02010600040101010101" pitchFamily="2" charset="-122"/>
                <a:sym typeface="Symbol" panose="05050102010706020507" pitchFamily="18" charset="2"/>
              </a:rPr>
              <a:t>  </a:t>
            </a:r>
            <a:r>
              <a:rPr lang="en-US" altLang="zh-CN" sz="2400" dirty="0">
                <a:solidFill>
                  <a:srgbClr val="000000"/>
                </a:solidFill>
                <a:latin typeface="Cambria" panose="02040503050406030204" pitchFamily="18" charset="0"/>
                <a:ea typeface="华文仿宋" panose="02010600040101010101" pitchFamily="2" charset="-122"/>
              </a:rPr>
              <a:t>2) + 1] + 1 = 2</a:t>
            </a:r>
            <a:r>
              <a:rPr lang="en-US" altLang="zh-CN" sz="2400" baseline="30000" dirty="0">
                <a:solidFill>
                  <a:srgbClr val="000000"/>
                </a:solidFill>
                <a:latin typeface="Cambria" panose="02040503050406030204" pitchFamily="18" charset="0"/>
                <a:ea typeface="华文仿宋" panose="02010600040101010101" pitchFamily="2" charset="-122"/>
              </a:rPr>
              <a:t>2</a:t>
            </a:r>
            <a:r>
              <a:rPr lang="en-US" altLang="zh-CN" sz="2400" i="1" dirty="0">
                <a:solidFill>
                  <a:srgbClr val="000000"/>
                </a:solidFill>
                <a:latin typeface="Cambria" panose="02040503050406030204" pitchFamily="18" charset="0"/>
                <a:ea typeface="华文仿宋" panose="02010600040101010101" pitchFamily="2" charset="-122"/>
              </a:rPr>
              <a:t>T</a:t>
            </a:r>
            <a:r>
              <a:rPr lang="en-US" altLang="zh-CN" sz="2400" dirty="0">
                <a:solidFill>
                  <a:srgbClr val="000000"/>
                </a:solidFill>
                <a:latin typeface="Cambria" panose="02040503050406030204" pitchFamily="18" charset="0"/>
                <a:ea typeface="华文仿宋" panose="02010600040101010101" pitchFamily="2" charset="-122"/>
              </a:rPr>
              <a:t>(</a:t>
            </a:r>
            <a:r>
              <a:rPr lang="en-US" altLang="zh-CN" sz="2400" i="1" dirty="0">
                <a:solidFill>
                  <a:srgbClr val="000000"/>
                </a:solidFill>
                <a:latin typeface="Cambria" panose="02040503050406030204" pitchFamily="18" charset="0"/>
                <a:ea typeface="华文仿宋" panose="02010600040101010101" pitchFamily="2" charset="-122"/>
              </a:rPr>
              <a:t>n</a:t>
            </a:r>
            <a:r>
              <a:rPr lang="en-US" altLang="zh-CN" sz="2400" dirty="0">
                <a:solidFill>
                  <a:srgbClr val="000000"/>
                </a:solidFill>
                <a:latin typeface="Cambria" panose="02040503050406030204" pitchFamily="18" charset="0"/>
                <a:ea typeface="华文仿宋" panose="02010600040101010101" pitchFamily="2" charset="-122"/>
                <a:sym typeface="Symbol" panose="05050102010706020507" pitchFamily="18" charset="2"/>
              </a:rPr>
              <a:t>  </a:t>
            </a:r>
            <a:r>
              <a:rPr lang="en-US" altLang="zh-CN" sz="2400" dirty="0">
                <a:solidFill>
                  <a:srgbClr val="000000"/>
                </a:solidFill>
                <a:latin typeface="Cambria" panose="02040503050406030204" pitchFamily="18" charset="0"/>
                <a:ea typeface="华文仿宋" panose="02010600040101010101" pitchFamily="2" charset="-122"/>
              </a:rPr>
              <a:t>2) + 2 + 1</a:t>
            </a:r>
          </a:p>
          <a:p>
            <a:pPr>
              <a:lnSpc>
                <a:spcPct val="150000"/>
              </a:lnSpc>
              <a:spcBef>
                <a:spcPct val="0"/>
              </a:spcBef>
              <a:buClrTx/>
              <a:buSzTx/>
              <a:buFontTx/>
              <a:buNone/>
            </a:pPr>
            <a:r>
              <a:rPr lang="en-US" altLang="zh-CN" sz="2400" dirty="0">
                <a:solidFill>
                  <a:srgbClr val="000000"/>
                </a:solidFill>
                <a:latin typeface="Cambria" panose="02040503050406030204" pitchFamily="18" charset="0"/>
                <a:ea typeface="华文仿宋" panose="02010600040101010101" pitchFamily="2" charset="-122"/>
              </a:rPr>
              <a:t>         = 2</a:t>
            </a:r>
            <a:r>
              <a:rPr lang="en-US" altLang="zh-CN" sz="2400" baseline="30000" dirty="0">
                <a:solidFill>
                  <a:srgbClr val="000000"/>
                </a:solidFill>
                <a:latin typeface="Cambria" panose="02040503050406030204" pitchFamily="18" charset="0"/>
                <a:ea typeface="华文仿宋" panose="02010600040101010101" pitchFamily="2" charset="-122"/>
              </a:rPr>
              <a:t>3</a:t>
            </a:r>
            <a:r>
              <a:rPr lang="en-US" altLang="zh-CN" sz="2400" i="1" dirty="0">
                <a:solidFill>
                  <a:srgbClr val="000000"/>
                </a:solidFill>
                <a:latin typeface="Cambria" panose="02040503050406030204" pitchFamily="18" charset="0"/>
                <a:ea typeface="华文仿宋" panose="02010600040101010101" pitchFamily="2" charset="-122"/>
              </a:rPr>
              <a:t>T</a:t>
            </a:r>
            <a:r>
              <a:rPr lang="en-US" altLang="zh-CN" sz="2400" dirty="0">
                <a:solidFill>
                  <a:srgbClr val="000000"/>
                </a:solidFill>
                <a:latin typeface="Cambria" panose="02040503050406030204" pitchFamily="18" charset="0"/>
                <a:ea typeface="华文仿宋" panose="02010600040101010101" pitchFamily="2" charset="-122"/>
              </a:rPr>
              <a:t>(</a:t>
            </a:r>
            <a:r>
              <a:rPr lang="en-US" altLang="zh-CN" sz="2400" i="1" dirty="0">
                <a:solidFill>
                  <a:srgbClr val="000000"/>
                </a:solidFill>
                <a:latin typeface="Cambria" panose="02040503050406030204" pitchFamily="18" charset="0"/>
                <a:ea typeface="华文仿宋" panose="02010600040101010101" pitchFamily="2" charset="-122"/>
              </a:rPr>
              <a:t>n</a:t>
            </a:r>
            <a:r>
              <a:rPr lang="en-US" altLang="zh-CN" sz="2400" dirty="0">
                <a:solidFill>
                  <a:srgbClr val="000000"/>
                </a:solidFill>
                <a:latin typeface="Cambria" panose="02040503050406030204" pitchFamily="18" charset="0"/>
                <a:ea typeface="华文仿宋" panose="02010600040101010101" pitchFamily="2" charset="-122"/>
                <a:sym typeface="Symbol" panose="05050102010706020507" pitchFamily="18" charset="2"/>
              </a:rPr>
              <a:t>  </a:t>
            </a:r>
            <a:r>
              <a:rPr lang="en-US" altLang="zh-CN" sz="2400" dirty="0">
                <a:solidFill>
                  <a:srgbClr val="000000"/>
                </a:solidFill>
                <a:latin typeface="Cambria" panose="02040503050406030204" pitchFamily="18" charset="0"/>
                <a:ea typeface="华文仿宋" panose="02010600040101010101" pitchFamily="2" charset="-122"/>
              </a:rPr>
              <a:t>3) + 2</a:t>
            </a:r>
            <a:r>
              <a:rPr lang="en-US" altLang="zh-CN" sz="2400" baseline="30000" dirty="0">
                <a:solidFill>
                  <a:srgbClr val="000000"/>
                </a:solidFill>
                <a:latin typeface="Cambria" panose="02040503050406030204" pitchFamily="18" charset="0"/>
                <a:ea typeface="华文仿宋" panose="02010600040101010101" pitchFamily="2" charset="-122"/>
              </a:rPr>
              <a:t>2 </a:t>
            </a:r>
            <a:r>
              <a:rPr lang="en-US" altLang="zh-CN" sz="2400" dirty="0">
                <a:solidFill>
                  <a:srgbClr val="000000"/>
                </a:solidFill>
                <a:latin typeface="Cambria" panose="02040503050406030204" pitchFamily="18" charset="0"/>
                <a:ea typeface="华文仿宋" panose="02010600040101010101" pitchFamily="2" charset="-122"/>
              </a:rPr>
              <a:t>+ 2 + 1</a:t>
            </a:r>
          </a:p>
          <a:p>
            <a:pPr>
              <a:lnSpc>
                <a:spcPct val="150000"/>
              </a:lnSpc>
              <a:spcBef>
                <a:spcPct val="0"/>
              </a:spcBef>
              <a:buClrTx/>
              <a:buSzTx/>
              <a:buFontTx/>
              <a:buNone/>
            </a:pPr>
            <a:r>
              <a:rPr lang="en-US" altLang="zh-CN" sz="2400" dirty="0">
                <a:solidFill>
                  <a:srgbClr val="000000"/>
                </a:solidFill>
                <a:latin typeface="Cambria" panose="02040503050406030204" pitchFamily="18" charset="0"/>
                <a:ea typeface="华文仿宋" panose="02010600040101010101" pitchFamily="2" charset="-122"/>
              </a:rPr>
              <a:t>         = …</a:t>
            </a:r>
          </a:p>
          <a:p>
            <a:pPr>
              <a:lnSpc>
                <a:spcPct val="150000"/>
              </a:lnSpc>
              <a:spcBef>
                <a:spcPct val="0"/>
              </a:spcBef>
              <a:buClrTx/>
              <a:buSzTx/>
              <a:buNone/>
            </a:pPr>
            <a:r>
              <a:rPr lang="en-US" altLang="zh-CN" sz="2400" dirty="0">
                <a:solidFill>
                  <a:srgbClr val="000000"/>
                </a:solidFill>
                <a:latin typeface="Cambria" panose="02040503050406030204" pitchFamily="18" charset="0"/>
                <a:ea typeface="华文仿宋" panose="02010600040101010101" pitchFamily="2" charset="-122"/>
              </a:rPr>
              <a:t>         = 2</a:t>
            </a:r>
            <a:r>
              <a:rPr lang="en-US" altLang="zh-CN" sz="2400" baseline="30000" dirty="0">
                <a:solidFill>
                  <a:srgbClr val="000000"/>
                </a:solidFill>
                <a:latin typeface="Cambria" panose="02040503050406030204" pitchFamily="18" charset="0"/>
                <a:ea typeface="华文仿宋" panose="02010600040101010101" pitchFamily="2" charset="-122"/>
              </a:rPr>
              <a:t>i</a:t>
            </a:r>
            <a:r>
              <a:rPr lang="en-US" altLang="zh-CN" sz="2400" i="1" dirty="0">
                <a:solidFill>
                  <a:srgbClr val="000000"/>
                </a:solidFill>
                <a:latin typeface="Cambria" panose="02040503050406030204" pitchFamily="18" charset="0"/>
                <a:ea typeface="华文仿宋" panose="02010600040101010101" pitchFamily="2" charset="-122"/>
              </a:rPr>
              <a:t>T</a:t>
            </a:r>
            <a:r>
              <a:rPr lang="en-US" altLang="zh-CN" sz="2400" dirty="0">
                <a:solidFill>
                  <a:srgbClr val="000000"/>
                </a:solidFill>
                <a:latin typeface="Cambria" panose="02040503050406030204" pitchFamily="18" charset="0"/>
                <a:ea typeface="华文仿宋" panose="02010600040101010101" pitchFamily="2" charset="-122"/>
              </a:rPr>
              <a:t>(</a:t>
            </a:r>
            <a:r>
              <a:rPr lang="en-US" altLang="zh-CN" sz="2400" i="1" dirty="0">
                <a:solidFill>
                  <a:srgbClr val="000000"/>
                </a:solidFill>
                <a:latin typeface="Cambria" panose="02040503050406030204" pitchFamily="18" charset="0"/>
                <a:ea typeface="华文仿宋" panose="02010600040101010101" pitchFamily="2" charset="-122"/>
              </a:rPr>
              <a:t>n</a:t>
            </a:r>
            <a:r>
              <a:rPr lang="en-US" altLang="zh-CN" sz="2400" dirty="0">
                <a:solidFill>
                  <a:srgbClr val="000000"/>
                </a:solidFill>
                <a:latin typeface="Cambria" panose="02040503050406030204" pitchFamily="18" charset="0"/>
                <a:ea typeface="华文仿宋" panose="02010600040101010101" pitchFamily="2" charset="-122"/>
                <a:sym typeface="Symbol" panose="05050102010706020507" pitchFamily="18" charset="2"/>
              </a:rPr>
              <a:t>  </a:t>
            </a:r>
            <a:r>
              <a:rPr lang="en-US" altLang="zh-CN" sz="2400"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i</a:t>
            </a:r>
            <a:r>
              <a:rPr lang="en-US" altLang="zh-CN" sz="2400" dirty="0">
                <a:solidFill>
                  <a:srgbClr val="000000"/>
                </a:solidFill>
                <a:latin typeface="Cambria" panose="02040503050406030204" pitchFamily="18" charset="0"/>
                <a:ea typeface="华文仿宋" panose="02010600040101010101" pitchFamily="2" charset="-122"/>
              </a:rPr>
              <a:t>) + 2</a:t>
            </a:r>
            <a:r>
              <a:rPr lang="en-US" altLang="zh-CN" sz="2400" baseline="30000" dirty="0">
                <a:solidFill>
                  <a:srgbClr val="000000"/>
                </a:solidFill>
                <a:latin typeface="Cambria" panose="02040503050406030204" pitchFamily="18" charset="0"/>
                <a:ea typeface="华文仿宋" panose="02010600040101010101" pitchFamily="2" charset="-122"/>
              </a:rPr>
              <a:t>i-1 </a:t>
            </a:r>
            <a:r>
              <a:rPr lang="en-US" altLang="zh-CN" sz="2400" dirty="0">
                <a:solidFill>
                  <a:srgbClr val="000000"/>
                </a:solidFill>
                <a:latin typeface="Cambria" panose="02040503050406030204" pitchFamily="18" charset="0"/>
                <a:ea typeface="华文仿宋" panose="02010600040101010101" pitchFamily="2" charset="-122"/>
              </a:rPr>
              <a:t>+…+ 2 + 1</a:t>
            </a:r>
          </a:p>
          <a:p>
            <a:pPr>
              <a:lnSpc>
                <a:spcPct val="150000"/>
              </a:lnSpc>
              <a:spcBef>
                <a:spcPct val="0"/>
              </a:spcBef>
              <a:buClrTx/>
              <a:buSzTx/>
              <a:buFontTx/>
              <a:buNone/>
            </a:pPr>
            <a:r>
              <a:rPr lang="en-US" altLang="zh-CN" sz="2400" dirty="0">
                <a:solidFill>
                  <a:srgbClr val="000000"/>
                </a:solidFill>
                <a:latin typeface="Cambria" panose="02040503050406030204" pitchFamily="18" charset="0"/>
                <a:ea typeface="华文仿宋" panose="02010600040101010101" pitchFamily="2" charset="-122"/>
              </a:rPr>
              <a:t>         = …</a:t>
            </a:r>
          </a:p>
          <a:p>
            <a:pPr>
              <a:lnSpc>
                <a:spcPct val="150000"/>
              </a:lnSpc>
              <a:spcBef>
                <a:spcPct val="0"/>
              </a:spcBef>
              <a:buClrTx/>
              <a:buSzTx/>
              <a:buFontTx/>
              <a:buNone/>
            </a:pPr>
            <a:r>
              <a:rPr lang="en-US" altLang="zh-CN" sz="2400" dirty="0">
                <a:solidFill>
                  <a:srgbClr val="000000"/>
                </a:solidFill>
                <a:latin typeface="Cambria" panose="02040503050406030204" pitchFamily="18" charset="0"/>
                <a:ea typeface="华文仿宋" panose="02010600040101010101" pitchFamily="2" charset="-122"/>
              </a:rPr>
              <a:t>        </a:t>
            </a:r>
            <a:r>
              <a:rPr lang="zh-CN" altLang="en-US" sz="2400" dirty="0">
                <a:solidFill>
                  <a:srgbClr val="FF0000"/>
                </a:solidFill>
                <a:latin typeface="Cambria" panose="02040503050406030204" pitchFamily="18" charset="0"/>
                <a:ea typeface="华文仿宋" panose="02010600040101010101" pitchFamily="2" charset="-122"/>
              </a:rPr>
              <a:t>当</a:t>
            </a:r>
            <a:r>
              <a:rPr lang="en-US" altLang="zh-CN" sz="2400" dirty="0">
                <a:solidFill>
                  <a:srgbClr val="FF0000"/>
                </a:solidFill>
                <a:latin typeface="Cambria" panose="02040503050406030204" pitchFamily="18" charset="0"/>
                <a:ea typeface="华文仿宋" panose="02010600040101010101" pitchFamily="2" charset="-122"/>
              </a:rPr>
              <a:t>n-</a:t>
            </a:r>
            <a:r>
              <a:rPr lang="en-US" altLang="zh-CN" sz="2400" dirty="0" err="1">
                <a:solidFill>
                  <a:srgbClr val="FF0000"/>
                </a:solidFill>
                <a:latin typeface="Cambria" panose="02040503050406030204" pitchFamily="18" charset="0"/>
                <a:ea typeface="华文仿宋" panose="02010600040101010101" pitchFamily="2" charset="-122"/>
              </a:rPr>
              <a:t>i</a:t>
            </a:r>
            <a:r>
              <a:rPr lang="en-US" altLang="zh-CN" sz="2400" dirty="0">
                <a:solidFill>
                  <a:srgbClr val="FF0000"/>
                </a:solidFill>
                <a:latin typeface="Cambria" panose="02040503050406030204" pitchFamily="18" charset="0"/>
                <a:ea typeface="华文仿宋" panose="02010600040101010101" pitchFamily="2" charset="-122"/>
              </a:rPr>
              <a:t>=1,</a:t>
            </a:r>
            <a:r>
              <a:rPr lang="zh-CN" altLang="en-US" sz="2400" dirty="0">
                <a:solidFill>
                  <a:srgbClr val="FF0000"/>
                </a:solidFill>
                <a:latin typeface="Cambria" panose="02040503050406030204" pitchFamily="18" charset="0"/>
                <a:ea typeface="华文仿宋" panose="02010600040101010101" pitchFamily="2" charset="-122"/>
              </a:rPr>
              <a:t>即</a:t>
            </a:r>
            <a:r>
              <a:rPr lang="en-US" altLang="zh-CN" sz="2400" dirty="0" err="1">
                <a:solidFill>
                  <a:srgbClr val="FF0000"/>
                </a:solidFill>
                <a:latin typeface="Cambria" panose="02040503050406030204" pitchFamily="18" charset="0"/>
                <a:ea typeface="华文仿宋" panose="02010600040101010101" pitchFamily="2" charset="-122"/>
              </a:rPr>
              <a:t>i</a:t>
            </a:r>
            <a:r>
              <a:rPr lang="en-US" altLang="zh-CN" sz="2400" dirty="0">
                <a:solidFill>
                  <a:srgbClr val="FF0000"/>
                </a:solidFill>
                <a:latin typeface="Cambria" panose="02040503050406030204" pitchFamily="18" charset="0"/>
                <a:ea typeface="华文仿宋" panose="02010600040101010101" pitchFamily="2" charset="-122"/>
              </a:rPr>
              <a:t>=n-1</a:t>
            </a:r>
            <a:r>
              <a:rPr lang="zh-CN" altLang="en-US" sz="2400" dirty="0">
                <a:solidFill>
                  <a:srgbClr val="FF0000"/>
                </a:solidFill>
                <a:latin typeface="Cambria" panose="02040503050406030204" pitchFamily="18" charset="0"/>
                <a:ea typeface="华文仿宋" panose="02010600040101010101" pitchFamily="2" charset="-122"/>
              </a:rPr>
              <a:t>时结束</a:t>
            </a:r>
            <a:endParaRPr lang="en-US" altLang="zh-CN" sz="2400" dirty="0">
              <a:solidFill>
                <a:srgbClr val="FF0000"/>
              </a:solidFill>
              <a:latin typeface="Cambria" panose="02040503050406030204" pitchFamily="18" charset="0"/>
              <a:ea typeface="华文仿宋" panose="02010600040101010101" pitchFamily="2" charset="-122"/>
            </a:endParaRPr>
          </a:p>
          <a:p>
            <a:pPr>
              <a:lnSpc>
                <a:spcPct val="150000"/>
              </a:lnSpc>
              <a:spcBef>
                <a:spcPct val="0"/>
              </a:spcBef>
              <a:buClrTx/>
              <a:buSzTx/>
              <a:buFontTx/>
              <a:buNone/>
            </a:pPr>
            <a:r>
              <a:rPr lang="en-US" altLang="zh-CN" sz="2400" dirty="0">
                <a:solidFill>
                  <a:srgbClr val="000000"/>
                </a:solidFill>
                <a:latin typeface="Cambria" panose="02040503050406030204" pitchFamily="18" charset="0"/>
                <a:ea typeface="华文仿宋" panose="02010600040101010101" pitchFamily="2" charset="-122"/>
              </a:rPr>
              <a:t>         = 2</a:t>
            </a:r>
            <a:r>
              <a:rPr lang="en-US" altLang="zh-CN" sz="2400" i="1" baseline="30000" dirty="0">
                <a:solidFill>
                  <a:srgbClr val="000000"/>
                </a:solidFill>
                <a:latin typeface="Cambria" panose="02040503050406030204" pitchFamily="18" charset="0"/>
                <a:ea typeface="华文仿宋" panose="02010600040101010101" pitchFamily="2" charset="-122"/>
              </a:rPr>
              <a:t>n</a:t>
            </a:r>
            <a:r>
              <a:rPr lang="en-US" altLang="zh-CN" sz="2400" baseline="30000" dirty="0">
                <a:solidFill>
                  <a:srgbClr val="000000"/>
                </a:solidFill>
                <a:latin typeface="Cambria" panose="02040503050406030204" pitchFamily="18" charset="0"/>
                <a:ea typeface="华文仿宋" panose="02010600040101010101" pitchFamily="2" charset="-122"/>
                <a:sym typeface="Symbol" panose="05050102010706020507" pitchFamily="18" charset="2"/>
              </a:rPr>
              <a:t></a:t>
            </a:r>
            <a:r>
              <a:rPr lang="en-US" altLang="zh-CN" sz="2400" baseline="30000" dirty="0">
                <a:solidFill>
                  <a:srgbClr val="000000"/>
                </a:solidFill>
                <a:latin typeface="Cambria" panose="02040503050406030204" pitchFamily="18" charset="0"/>
                <a:ea typeface="华文仿宋" panose="02010600040101010101" pitchFamily="2" charset="-122"/>
              </a:rPr>
              <a:t>1</a:t>
            </a:r>
            <a:r>
              <a:rPr lang="en-US" altLang="zh-CN" sz="2400" i="1" dirty="0">
                <a:solidFill>
                  <a:srgbClr val="000000"/>
                </a:solidFill>
                <a:latin typeface="Cambria" panose="02040503050406030204" pitchFamily="18" charset="0"/>
                <a:ea typeface="华文仿宋" panose="02010600040101010101" pitchFamily="2" charset="-122"/>
              </a:rPr>
              <a:t>T</a:t>
            </a:r>
            <a:r>
              <a:rPr lang="en-US" altLang="zh-CN" sz="2400" dirty="0">
                <a:solidFill>
                  <a:srgbClr val="000000"/>
                </a:solidFill>
                <a:latin typeface="Cambria" panose="02040503050406030204" pitchFamily="18" charset="0"/>
                <a:ea typeface="华文仿宋" panose="02010600040101010101" pitchFamily="2" charset="-122"/>
              </a:rPr>
              <a:t>(1) + 2</a:t>
            </a:r>
            <a:r>
              <a:rPr lang="en-US" altLang="zh-CN" sz="2400" i="1" baseline="30000" dirty="0">
                <a:solidFill>
                  <a:srgbClr val="000000"/>
                </a:solidFill>
                <a:latin typeface="Cambria" panose="02040503050406030204" pitchFamily="18" charset="0"/>
                <a:ea typeface="华文仿宋" panose="02010600040101010101" pitchFamily="2" charset="-122"/>
              </a:rPr>
              <a:t>n</a:t>
            </a:r>
            <a:r>
              <a:rPr lang="en-US" altLang="zh-CN" sz="2400" baseline="30000"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r>
              <a:rPr lang="en-US" altLang="zh-CN" sz="2400" baseline="30000" dirty="0">
                <a:solidFill>
                  <a:srgbClr val="000000"/>
                </a:solidFill>
                <a:latin typeface="Cambria" panose="02040503050406030204" pitchFamily="18" charset="0"/>
                <a:ea typeface="华文仿宋" panose="02010600040101010101" pitchFamily="2" charset="-122"/>
              </a:rPr>
              <a:t>2 </a:t>
            </a:r>
            <a:r>
              <a:rPr lang="en-US" altLang="zh-CN" sz="2400" dirty="0">
                <a:solidFill>
                  <a:srgbClr val="000000"/>
                </a:solidFill>
                <a:latin typeface="Cambria" panose="02040503050406030204" pitchFamily="18" charset="0"/>
                <a:ea typeface="华文仿宋" panose="02010600040101010101" pitchFamily="2" charset="-122"/>
              </a:rPr>
              <a:t>+ … + 2 + 1</a:t>
            </a:r>
          </a:p>
          <a:p>
            <a:pPr>
              <a:lnSpc>
                <a:spcPct val="150000"/>
              </a:lnSpc>
              <a:spcBef>
                <a:spcPct val="0"/>
              </a:spcBef>
              <a:buClrTx/>
              <a:buSzTx/>
              <a:buFontTx/>
              <a:buNone/>
            </a:pPr>
            <a:r>
              <a:rPr lang="en-US" altLang="zh-CN" sz="2400" dirty="0">
                <a:solidFill>
                  <a:srgbClr val="000000"/>
                </a:solidFill>
                <a:latin typeface="Cambria" panose="02040503050406030204" pitchFamily="18" charset="0"/>
                <a:ea typeface="华文仿宋" panose="02010600040101010101" pitchFamily="2" charset="-122"/>
              </a:rPr>
              <a:t>         = 2</a:t>
            </a:r>
            <a:r>
              <a:rPr lang="en-US" altLang="zh-CN" sz="2400" i="1" baseline="30000" dirty="0">
                <a:solidFill>
                  <a:srgbClr val="000000"/>
                </a:solidFill>
                <a:latin typeface="Cambria" panose="02040503050406030204" pitchFamily="18" charset="0"/>
                <a:ea typeface="华文仿宋" panose="02010600040101010101" pitchFamily="2" charset="-122"/>
              </a:rPr>
              <a:t>n</a:t>
            </a:r>
            <a:r>
              <a:rPr lang="en-US" altLang="zh-CN" sz="2400" dirty="0">
                <a:solidFill>
                  <a:srgbClr val="000000"/>
                </a:solidFill>
                <a:latin typeface="Cambria" panose="02040503050406030204" pitchFamily="18" charset="0"/>
                <a:ea typeface="华文仿宋" panose="02010600040101010101" pitchFamily="2" charset="-122"/>
                <a:sym typeface="Symbol" panose="05050102010706020507" pitchFamily="18" charset="2"/>
              </a:rPr>
              <a:t></a:t>
            </a:r>
            <a:r>
              <a:rPr lang="en-US" altLang="zh-CN" sz="2400" dirty="0">
                <a:solidFill>
                  <a:srgbClr val="000000"/>
                </a:solidFill>
                <a:latin typeface="Cambria" panose="02040503050406030204" pitchFamily="18" charset="0"/>
                <a:ea typeface="华文仿宋" panose="02010600040101010101" pitchFamily="2" charset="-122"/>
              </a:rPr>
              <a:t>1=O(2</a:t>
            </a:r>
            <a:r>
              <a:rPr lang="en-US" altLang="zh-CN" sz="2400" i="1" baseline="30000" dirty="0">
                <a:solidFill>
                  <a:srgbClr val="000000"/>
                </a:solidFill>
                <a:latin typeface="Cambria" panose="02040503050406030204" pitchFamily="18" charset="0"/>
                <a:ea typeface="华文仿宋" panose="02010600040101010101" pitchFamily="2" charset="-122"/>
              </a:rPr>
              <a:t>n</a:t>
            </a:r>
            <a:r>
              <a:rPr lang="en-US" altLang="zh-CN" sz="2400" dirty="0">
                <a:solidFill>
                  <a:srgbClr val="000000"/>
                </a:solidFill>
                <a:latin typeface="Cambria" panose="02040503050406030204" pitchFamily="18" charset="0"/>
                <a:ea typeface="华文仿宋" panose="02010600040101010101" pitchFamily="2" charset="-122"/>
              </a:rPr>
              <a:t>)</a:t>
            </a:r>
          </a:p>
        </p:txBody>
      </p:sp>
    </p:spTree>
    <p:extLst>
      <p:ext uri="{BB962C8B-B14F-4D97-AF65-F5344CB8AC3E}">
        <p14:creationId xmlns:p14="http://schemas.microsoft.com/office/powerpoint/2010/main" val="2961326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Master</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定理</a:t>
            </a:r>
          </a:p>
        </p:txBody>
      </p:sp>
      <p:sp>
        <p:nvSpPr>
          <p:cNvPr id="10" name="Rectangle 1">
            <a:extLst>
              <a:ext uri="{FF2B5EF4-FFF2-40B4-BE49-F238E27FC236}">
                <a16:creationId xmlns:a16="http://schemas.microsoft.com/office/drawing/2014/main" xmlns="" id="{5C2B40C6-F66F-40BD-9391-F023AB38A22E}"/>
              </a:ext>
            </a:extLst>
          </p:cNvPr>
          <p:cNvSpPr>
            <a:spLocks noChangeArrowheads="1"/>
          </p:cNvSpPr>
          <p:nvPr/>
        </p:nvSpPr>
        <p:spPr bwMode="auto">
          <a:xfrm>
            <a:off x="783981" y="1132050"/>
            <a:ext cx="7848600" cy="47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 </a:t>
            </a:r>
            <a:r>
              <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Master</a:t>
            </a: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定理（主定理）</a:t>
            </a:r>
            <a:endPar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p:txBody>
      </p:sp>
      <p:sp>
        <p:nvSpPr>
          <p:cNvPr id="11" name="Rectangle 2">
            <a:extLst>
              <a:ext uri="{FF2B5EF4-FFF2-40B4-BE49-F238E27FC236}">
                <a16:creationId xmlns:a16="http://schemas.microsoft.com/office/drawing/2014/main" xmlns="" id="{19E3D035-DF52-45C2-AF1C-4532EF15834A}"/>
              </a:ext>
            </a:extLst>
          </p:cNvPr>
          <p:cNvSpPr>
            <a:spLocks noChangeArrowheads="1"/>
          </p:cNvSpPr>
          <p:nvPr/>
        </p:nvSpPr>
        <p:spPr bwMode="auto">
          <a:xfrm>
            <a:off x="783981" y="1713824"/>
            <a:ext cx="7738016" cy="1418017"/>
          </a:xfrm>
          <a:prstGeom prst="rect">
            <a:avLst/>
          </a:prstGeom>
          <a:noFill/>
          <a:ln w="9525">
            <a:noFill/>
            <a:miter lim="800000"/>
            <a:headEnd/>
            <a:tailEnd/>
          </a:ln>
          <a:effectLst/>
        </p:spPr>
        <p:txBody>
          <a:bodyPr wrap="none" anchor="ctr">
            <a:spAutoFit/>
          </a:bodyPr>
          <a:lstStyle/>
          <a:p>
            <a:pPr indent="276225" fontAlgn="base">
              <a:lnSpc>
                <a:spcPts val="3100"/>
              </a:lnSpc>
              <a:spcBef>
                <a:spcPct val="0"/>
              </a:spcBef>
              <a:spcAft>
                <a:spcPct val="0"/>
              </a:spcAft>
              <a:defRPr/>
            </a:pPr>
            <a:r>
              <a:rPr lang="zh-CN" altLang="fr-FR" sz="2400" b="1" dirty="0">
                <a:solidFill>
                  <a:srgbClr val="000000"/>
                </a:solidFill>
                <a:latin typeface="Times New Roman" panose="02020603050405020304" pitchFamily="18" charset="0"/>
                <a:ea typeface="宋体" panose="02010600030101010101" pitchFamily="2" charset="-122"/>
                <a:cs typeface="Times New Roman" pitchFamily="18" charset="0"/>
              </a:rPr>
              <a:t>设</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rPr>
              <a:t>a</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rPr>
              <a:t>1, </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b</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&gt;1</a:t>
            </a:r>
            <a:r>
              <a:rPr lang="zh-CN" altLang="en-US"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为常数，</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f</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n</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a:t>
            </a:r>
            <a:r>
              <a:rPr lang="zh-CN" altLang="en-US"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为函数，</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T</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n</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a:t>
            </a:r>
            <a:r>
              <a:rPr lang="zh-CN" altLang="en-US"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为非负整数，且</a:t>
            </a:r>
          </a:p>
          <a:p>
            <a:pPr indent="276225" eaLnBrk="0" fontAlgn="base" hangingPunct="0">
              <a:lnSpc>
                <a:spcPts val="3100"/>
              </a:lnSpc>
              <a:spcBef>
                <a:spcPts val="600"/>
              </a:spcBef>
              <a:spcAft>
                <a:spcPct val="0"/>
              </a:spcAft>
              <a:defRPr/>
            </a:pPr>
            <a:r>
              <a:rPr lang="zh-CN" altLang="en-US"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                                  </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T</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n</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 = </a:t>
            </a:r>
            <a:r>
              <a:rPr lang="en-US" altLang="zh-CN" sz="2400" b="1" i="1" dirty="0" err="1">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aT</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n</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b</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 + </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f</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a:t>
            </a:r>
            <a:r>
              <a:rPr lang="en-US" altLang="zh-CN" sz="2400" b="1" i="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n</a:t>
            </a:r>
            <a:r>
              <a:rPr lang="en-US" altLang="zh-CN"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  </a:t>
            </a:r>
          </a:p>
          <a:p>
            <a:pPr indent="276225" eaLnBrk="0" fontAlgn="base" hangingPunct="0">
              <a:lnSpc>
                <a:spcPts val="3100"/>
              </a:lnSpc>
              <a:spcBef>
                <a:spcPts val="600"/>
              </a:spcBef>
              <a:spcAft>
                <a:spcPct val="0"/>
              </a:spcAft>
              <a:defRPr/>
            </a:pPr>
            <a:r>
              <a:rPr lang="zh-CN" altLang="en-US" sz="2400" b="1" dirty="0">
                <a:solidFill>
                  <a:srgbClr val="000000"/>
                </a:solidFill>
                <a:latin typeface="Times New Roman" panose="02020603050405020304" pitchFamily="18" charset="0"/>
                <a:ea typeface="宋体" panose="02010600030101010101" pitchFamily="2" charset="-122"/>
                <a:cs typeface="Times New Roman" pitchFamily="18" charset="0"/>
                <a:sym typeface="Symbol" pitchFamily="18" charset="2"/>
              </a:rPr>
              <a:t>则有以下结果：</a:t>
            </a:r>
          </a:p>
        </p:txBody>
      </p:sp>
      <p:graphicFrame>
        <p:nvGraphicFramePr>
          <p:cNvPr id="12" name="Object 1">
            <a:extLst>
              <a:ext uri="{FF2B5EF4-FFF2-40B4-BE49-F238E27FC236}">
                <a16:creationId xmlns:a16="http://schemas.microsoft.com/office/drawing/2014/main" xmlns="" id="{A2CC03DD-37EA-41D6-801D-40F03062EEDD}"/>
              </a:ext>
            </a:extLst>
          </p:cNvPr>
          <p:cNvGraphicFramePr>
            <a:graphicFrameLocks noChangeAspect="1"/>
          </p:cNvGraphicFramePr>
          <p:nvPr>
            <p:extLst>
              <p:ext uri="{D42A27DB-BD31-4B8C-83A1-F6EECF244321}">
                <p14:modId xmlns:p14="http://schemas.microsoft.com/office/powerpoint/2010/main" val="3596468790"/>
              </p:ext>
            </p:extLst>
          </p:nvPr>
        </p:nvGraphicFramePr>
        <p:xfrm>
          <a:off x="1425240" y="3201328"/>
          <a:ext cx="5835252" cy="1397698"/>
        </p:xfrm>
        <a:graphic>
          <a:graphicData uri="http://schemas.openxmlformats.org/presentationml/2006/ole">
            <mc:AlternateContent xmlns:mc="http://schemas.openxmlformats.org/markup-compatibility/2006">
              <mc:Choice xmlns:v="urn:schemas-microsoft-com:vml" Requires="v">
                <p:oleObj spid="_x0000_s4102" name="公式" r:id="rId4" imgW="3530600" imgH="774700" progId="Equation.3">
                  <p:embed/>
                </p:oleObj>
              </mc:Choice>
              <mc:Fallback>
                <p:oleObj name="公式" r:id="rId4" imgW="3530600" imgH="774700" progId="Equation.3">
                  <p:embed/>
                  <p:pic>
                    <p:nvPicPr>
                      <p:cNvPr id="24580" name="Object 1">
                        <a:extLst>
                          <a:ext uri="{FF2B5EF4-FFF2-40B4-BE49-F238E27FC236}">
                            <a16:creationId xmlns:a16="http://schemas.microsoft.com/office/drawing/2014/main" xmlns="" id="{B298C98D-DEF3-4196-8624-AE6461695C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240" y="3201328"/>
                        <a:ext cx="5835252" cy="1397698"/>
                      </a:xfrm>
                      <a:prstGeom prst="rect">
                        <a:avLst/>
                      </a:prstGeom>
                      <a:noFill/>
                      <a:ln>
                        <a:noFill/>
                      </a:ln>
                    </p:spPr>
                  </p:pic>
                </p:oleObj>
              </mc:Fallback>
            </mc:AlternateContent>
          </a:graphicData>
        </a:graphic>
      </p:graphicFrame>
      <p:sp>
        <p:nvSpPr>
          <p:cNvPr id="13" name="TextBox 8">
            <a:extLst>
              <a:ext uri="{FF2B5EF4-FFF2-40B4-BE49-F238E27FC236}">
                <a16:creationId xmlns:a16="http://schemas.microsoft.com/office/drawing/2014/main" xmlns="" id="{7668EF93-E0E0-422C-AB5B-A6B66671D995}"/>
              </a:ext>
            </a:extLst>
          </p:cNvPr>
          <p:cNvSpPr txBox="1">
            <a:spLocks noChangeArrowheads="1"/>
          </p:cNvSpPr>
          <p:nvPr/>
        </p:nvSpPr>
        <p:spPr bwMode="auto">
          <a:xfrm>
            <a:off x="1295400" y="4065626"/>
            <a:ext cx="83581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9pPr>
          </a:lstStyle>
          <a:p>
            <a:pPr fontAlgn="base">
              <a:lnSpc>
                <a:spcPts val="3800"/>
              </a:lnSpc>
              <a:spcBef>
                <a:spcPct val="0"/>
              </a:spcBef>
              <a:spcAft>
                <a:spcPct val="0"/>
              </a:spcAft>
              <a:buClrTx/>
              <a:buSzTx/>
              <a:buFontTx/>
              <a:buNone/>
            </a:pPr>
            <a:r>
              <a:rPr lang="zh-CN" altLang="en-US" sz="2400" dirty="0">
                <a:solidFill>
                  <a:srgbClr val="000000"/>
                </a:solidFill>
                <a:latin typeface="Times New Roman" panose="02020603050405020304" pitchFamily="18" charset="0"/>
                <a:cs typeface="Times New Roman" panose="02020603050405020304" pitchFamily="18" charset="0"/>
              </a:rPr>
              <a:t>                                                且对于某个常数 </a:t>
            </a:r>
            <a:r>
              <a:rPr lang="en-US" altLang="zh-CN" sz="2400" i="1" dirty="0">
                <a:solidFill>
                  <a:srgbClr val="000000"/>
                </a:solidFill>
                <a:latin typeface="Times New Roman" panose="02020603050405020304" pitchFamily="18" charset="0"/>
                <a:cs typeface="Times New Roman" panose="02020603050405020304" pitchFamily="18" charset="0"/>
              </a:rPr>
              <a:t>c</a:t>
            </a:r>
            <a:r>
              <a:rPr lang="zh-CN" altLang="en-US" sz="2400" i="1"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rPr>
              <a:t>&lt;</a:t>
            </a: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和充分大   </a:t>
            </a:r>
            <a:endParaRPr lang="en-US" altLang="zh-CN" sz="2400" dirty="0">
              <a:solidFill>
                <a:srgbClr val="000000"/>
              </a:solidFill>
              <a:latin typeface="Times New Roman" panose="02020603050405020304" pitchFamily="18" charset="0"/>
              <a:cs typeface="Times New Roman" panose="02020603050405020304" pitchFamily="18" charset="0"/>
            </a:endParaRPr>
          </a:p>
          <a:p>
            <a:pPr fontAlgn="base">
              <a:lnSpc>
                <a:spcPts val="3800"/>
              </a:lnSpc>
              <a:spcBef>
                <a:spcPct val="0"/>
              </a:spcBef>
              <a:spcAft>
                <a:spcPct val="0"/>
              </a:spcAft>
              <a:buClrTx/>
              <a:buSzTx/>
              <a:buFontTx/>
              <a:buNone/>
            </a:pPr>
            <a:r>
              <a:rPr lang="zh-CN" altLang="en-US" sz="2400" dirty="0">
                <a:solidFill>
                  <a:srgbClr val="000000"/>
                </a:solidFill>
                <a:latin typeface="Times New Roman" panose="02020603050405020304" pitchFamily="18" charset="0"/>
                <a:cs typeface="Times New Roman" panose="02020603050405020304" pitchFamily="18" charset="0"/>
              </a:rPr>
              <a:t>   的</a:t>
            </a:r>
            <a:r>
              <a:rPr lang="en-US" altLang="zh-CN" sz="2400" i="1" dirty="0">
                <a:solidFill>
                  <a:srgbClr val="000000"/>
                </a:solidFill>
                <a:latin typeface="Times New Roman" panose="02020603050405020304" pitchFamily="18" charset="0"/>
                <a:cs typeface="Times New Roman" panose="02020603050405020304" pitchFamily="18" charset="0"/>
              </a:rPr>
              <a:t>n</a:t>
            </a:r>
            <a:r>
              <a:rPr lang="zh-CN" altLang="en-US" sz="2400" dirty="0">
                <a:solidFill>
                  <a:srgbClr val="000000"/>
                </a:solidFill>
                <a:latin typeface="Times New Roman" panose="02020603050405020304" pitchFamily="18" charset="0"/>
                <a:cs typeface="Times New Roman" panose="02020603050405020304" pitchFamily="18" charset="0"/>
              </a:rPr>
              <a:t>有 </a:t>
            </a:r>
            <a:r>
              <a:rPr lang="zh-CN" altLang="en-US" sz="2400" i="1" dirty="0">
                <a:solidFill>
                  <a:srgbClr val="000000"/>
                </a:solidFill>
                <a:latin typeface="Times New Roman" panose="02020603050405020304" pitchFamily="18" charset="0"/>
                <a:cs typeface="Times New Roman" panose="02020603050405020304" pitchFamily="18" charset="0"/>
              </a:rPr>
              <a:t>  </a:t>
            </a:r>
            <a:r>
              <a:rPr lang="en-US" altLang="zh-CN" sz="2400" i="1" dirty="0">
                <a:solidFill>
                  <a:srgbClr val="000000"/>
                </a:solidFill>
                <a:latin typeface="Times New Roman" panose="02020603050405020304" pitchFamily="18" charset="0"/>
                <a:cs typeface="Times New Roman" panose="02020603050405020304" pitchFamily="18" charset="0"/>
              </a:rPr>
              <a:t>a</a:t>
            </a:r>
            <a:r>
              <a:rPr lang="zh-CN" altLang="en-US" sz="2400" i="1" dirty="0">
                <a:solidFill>
                  <a:srgbClr val="000000"/>
                </a:solidFill>
                <a:latin typeface="Times New Roman" panose="02020603050405020304" pitchFamily="18" charset="0"/>
                <a:cs typeface="Times New Roman" panose="02020603050405020304" pitchFamily="18" charset="0"/>
              </a:rPr>
              <a:t> </a:t>
            </a:r>
            <a:r>
              <a:rPr lang="en-US" altLang="zh-CN" sz="2400" i="1" dirty="0">
                <a:solidFill>
                  <a:srgbClr val="000000"/>
                </a:solidFill>
                <a:latin typeface="Times New Roman" panose="02020603050405020304" pitchFamily="18" charset="0"/>
                <a:cs typeface="Times New Roman" panose="02020603050405020304" pitchFamily="18" charset="0"/>
              </a:rPr>
              <a:t>f</a:t>
            </a:r>
            <a:r>
              <a:rPr lang="en-US" altLang="zh-CN" sz="2400" dirty="0">
                <a:solidFill>
                  <a:srgbClr val="000000"/>
                </a:solidFill>
                <a:latin typeface="Times New Roman" panose="02020603050405020304" pitchFamily="18" charset="0"/>
                <a:cs typeface="Times New Roman" panose="02020603050405020304" pitchFamily="18" charset="0"/>
              </a:rPr>
              <a:t>(</a:t>
            </a:r>
            <a:r>
              <a:rPr lang="en-US" altLang="zh-CN" sz="2400" i="1" dirty="0">
                <a:solidFill>
                  <a:srgbClr val="000000"/>
                </a:solidFill>
                <a:latin typeface="Times New Roman" panose="02020603050405020304" pitchFamily="18" charset="0"/>
                <a:cs typeface="Times New Roman" panose="02020603050405020304" pitchFamily="18" charset="0"/>
              </a:rPr>
              <a:t>n/b</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i="1" dirty="0" err="1">
                <a:solidFill>
                  <a:srgbClr val="000000"/>
                </a:solidFill>
                <a:latin typeface="Times New Roman" panose="02020603050405020304" pitchFamily="18" charset="0"/>
                <a:cs typeface="Times New Roman" panose="02020603050405020304" pitchFamily="18" charset="0"/>
                <a:sym typeface="Symbol" panose="05050102010706020507" pitchFamily="18" charset="2"/>
              </a:rPr>
              <a:t>cf</a:t>
            </a:r>
            <a:r>
              <a:rPr lang="en-US" altLang="zh-CN"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n</a:t>
            </a:r>
            <a:r>
              <a:rPr lang="en-US" altLang="zh-CN"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，那么 </a:t>
            </a:r>
            <a:r>
              <a:rPr lang="en-US" altLang="zh-CN" sz="2400" i="1"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n</a:t>
            </a:r>
            <a:r>
              <a:rPr lang="en-US" altLang="zh-CN"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n</a:t>
            </a:r>
            <a:r>
              <a:rPr lang="en-US" altLang="zh-CN"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23627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Master</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定理</a:t>
            </a:r>
          </a:p>
        </p:txBody>
      </p:sp>
      <mc:AlternateContent xmlns:mc="http://schemas.openxmlformats.org/markup-compatibility/2006" xmlns:a14="http://schemas.microsoft.com/office/drawing/2010/main">
        <mc:Choice Requires="a14">
          <p:sp>
            <p:nvSpPr>
              <p:cNvPr id="7" name="Rectangle 1">
                <a:extLst>
                  <a:ext uri="{FF2B5EF4-FFF2-40B4-BE49-F238E27FC236}">
                    <a16:creationId xmlns:a16="http://schemas.microsoft.com/office/drawing/2014/main" xmlns="" id="{617DDAB2-9EE5-4926-BF08-6596B4B2518A}"/>
                  </a:ext>
                </a:extLst>
              </p:cNvPr>
              <p:cNvSpPr>
                <a:spLocks noChangeArrowheads="1"/>
              </p:cNvSpPr>
              <p:nvPr/>
            </p:nvSpPr>
            <p:spPr bwMode="auto">
              <a:xfrm>
                <a:off x="683968" y="981632"/>
                <a:ext cx="7848600" cy="20619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▪直觉上我们将</a:t>
                </a:r>
                <a:r>
                  <a:rPr lang="en-US" altLang="zh-CN" sz="2400" b="1" dirty="0">
                    <a:solidFill>
                      <a:srgbClr val="FF0000"/>
                    </a:solidFill>
                    <a:ea typeface="华文仿宋" panose="02010600040101010101" pitchFamily="2" charset="-122"/>
                    <a:cs typeface="Calibri" panose="020F0502020204030204" pitchFamily="34" charset="0"/>
                  </a:rPr>
                  <a:t>f(n)</a:t>
                </a:r>
                <a:r>
                  <a:rPr lang="zh-CN" altLang="en-US" sz="2400" b="1" dirty="0">
                    <a:solidFill>
                      <a:srgbClr val="FF0000"/>
                    </a:solidFill>
                    <a:ea typeface="华文仿宋" panose="02010600040101010101" pitchFamily="2" charset="-122"/>
                    <a:cs typeface="Calibri" panose="020F0502020204030204" pitchFamily="34" charset="0"/>
                  </a:rPr>
                  <a:t>与</a:t>
                </a:r>
                <a14:m>
                  <m:oMath xmlns:m="http://schemas.openxmlformats.org/officeDocument/2006/math">
                    <m:sSup>
                      <m:sSupPr>
                        <m:ctrlPr>
                          <a:rPr lang="en-US" altLang="zh-CN" sz="2400" b="1" i="1" smtClean="0">
                            <a:solidFill>
                              <a:srgbClr val="FF0000"/>
                            </a:solidFill>
                            <a:latin typeface="Cambria Math"/>
                            <a:ea typeface="华文仿宋" panose="02010600040101010101" pitchFamily="2" charset="-122"/>
                            <a:cs typeface="Calibri" panose="020F0502020204030204" pitchFamily="34" charset="0"/>
                          </a:rPr>
                        </m:ctrlPr>
                      </m:sSupPr>
                      <m:e>
                        <m:r>
                          <a:rPr lang="en-US" altLang="zh-CN" sz="2400" b="1" i="1" smtClean="0">
                            <a:solidFill>
                              <a:srgbClr val="FF0000"/>
                            </a:solidFill>
                            <a:latin typeface="Cambria Math" panose="02040503050406030204" pitchFamily="18" charset="0"/>
                            <a:ea typeface="华文仿宋" panose="02010600040101010101" pitchFamily="2" charset="-122"/>
                            <a:cs typeface="Calibri" panose="020F0502020204030204" pitchFamily="34" charset="0"/>
                          </a:rPr>
                          <m:t>𝒏</m:t>
                        </m:r>
                      </m:e>
                      <m:sup>
                        <m:func>
                          <m:funcPr>
                            <m:ctrlPr>
                              <a:rPr lang="en-US" altLang="zh-CN" sz="2400" b="1" i="1" smtClean="0">
                                <a:solidFill>
                                  <a:srgbClr val="FF0000"/>
                                </a:solidFill>
                                <a:latin typeface="Cambria Math"/>
                                <a:ea typeface="华文仿宋" panose="02010600040101010101" pitchFamily="2" charset="-122"/>
                                <a:cs typeface="Calibri" panose="020F0502020204030204" pitchFamily="34" charset="0"/>
                              </a:rPr>
                            </m:ctrlPr>
                          </m:funcPr>
                          <m:fName>
                            <m:sSub>
                              <m:sSubPr>
                                <m:ctrlPr>
                                  <a:rPr lang="en-US" altLang="zh-CN" sz="2400" b="1" i="1" smtClean="0">
                                    <a:solidFill>
                                      <a:srgbClr val="FF0000"/>
                                    </a:solidFill>
                                    <a:latin typeface="Cambria Math"/>
                                    <a:ea typeface="华文仿宋" panose="02010600040101010101" pitchFamily="2" charset="-122"/>
                                    <a:cs typeface="Calibri" panose="020F0502020204030204" pitchFamily="34" charset="0"/>
                                  </a:rPr>
                                </m:ctrlPr>
                              </m:sSubPr>
                              <m:e>
                                <m:r>
                                  <m:rPr>
                                    <m:sty m:val="p"/>
                                  </m:rPr>
                                  <a:rPr lang="en-US" altLang="zh-CN" sz="2400" b="0" i="0" smtClean="0">
                                    <a:solidFill>
                                      <a:srgbClr val="FF0000"/>
                                    </a:solidFill>
                                    <a:latin typeface="Cambria Math" panose="02040503050406030204" pitchFamily="18" charset="0"/>
                                    <a:ea typeface="华文仿宋" panose="02010600040101010101" pitchFamily="2" charset="-122"/>
                                    <a:cs typeface="Calibri" panose="020F0502020204030204" pitchFamily="34" charset="0"/>
                                  </a:rPr>
                                  <m:t>log</m:t>
                                </m:r>
                              </m:e>
                              <m:sub>
                                <m:r>
                                  <a:rPr lang="en-US" altLang="zh-CN" sz="2400" b="1" i="1" smtClean="0">
                                    <a:solidFill>
                                      <a:srgbClr val="FF0000"/>
                                    </a:solidFill>
                                    <a:latin typeface="Cambria Math" panose="02040503050406030204" pitchFamily="18" charset="0"/>
                                    <a:ea typeface="华文仿宋" panose="02010600040101010101" pitchFamily="2" charset="-122"/>
                                    <a:cs typeface="Calibri" panose="020F0502020204030204" pitchFamily="34" charset="0"/>
                                  </a:rPr>
                                  <m:t>𝒃</m:t>
                                </m:r>
                              </m:sub>
                            </m:sSub>
                          </m:fName>
                          <m:e>
                            <m:r>
                              <a:rPr lang="en-US" altLang="zh-CN" sz="2400" b="1" i="1" smtClean="0">
                                <a:solidFill>
                                  <a:srgbClr val="FF0000"/>
                                </a:solidFill>
                                <a:latin typeface="Cambria Math" panose="02040503050406030204" pitchFamily="18" charset="0"/>
                                <a:ea typeface="华文仿宋" panose="02010600040101010101" pitchFamily="2" charset="-122"/>
                                <a:cs typeface="Calibri" panose="020F0502020204030204" pitchFamily="34" charset="0"/>
                              </a:rPr>
                              <m:t>𝒂</m:t>
                            </m:r>
                          </m:e>
                        </m:func>
                      </m:sup>
                    </m:sSup>
                  </m:oMath>
                </a14:m>
                <a:r>
                  <a:rPr lang="zh-CN" altLang="en-US" sz="2400" b="1" dirty="0">
                    <a:solidFill>
                      <a:srgbClr val="FF0000"/>
                    </a:solidFill>
                    <a:ea typeface="华文仿宋" panose="02010600040101010101" pitchFamily="2" charset="-122"/>
                    <a:cs typeface="Calibri" panose="020F0502020204030204" pitchFamily="34" charset="0"/>
                  </a:rPr>
                  <a:t>进行比较</a:t>
                </a:r>
                <a:endParaRPr lang="en-US" altLang="zh-CN" sz="2400" b="1" dirty="0">
                  <a:solidFill>
                    <a:srgbClr val="FF0000"/>
                  </a:solidFill>
                  <a:ea typeface="华文仿宋" panose="02010600040101010101" pitchFamily="2" charset="-122"/>
                  <a:cs typeface="Calibri" panose="020F0502020204030204" pitchFamily="34" charset="0"/>
                </a:endParaRPr>
              </a:p>
              <a:p>
                <a:pPr fontAlgn="base">
                  <a:lnSpc>
                    <a:spcPts val="3100"/>
                  </a:lnSpc>
                  <a:spcBef>
                    <a:spcPct val="0"/>
                  </a:spcBef>
                  <a:spcAft>
                    <a:spcPct val="0"/>
                  </a:spcAft>
                </a:pPr>
                <a:r>
                  <a:rPr lang="en-US" altLang="zh-CN" sz="2400" b="1" dirty="0">
                    <a:solidFill>
                      <a:schemeClr val="tx1"/>
                    </a:solidFill>
                    <a:ea typeface="华文仿宋" panose="02010600040101010101" pitchFamily="2" charset="-122"/>
                    <a:cs typeface="Calibri" panose="020F0502020204030204" pitchFamily="34" charset="0"/>
                  </a:rPr>
                  <a:t>—</a:t>
                </a:r>
                <a:r>
                  <a:rPr lang="zh-CN" altLang="en-US" sz="2400" b="1" dirty="0">
                    <a:solidFill>
                      <a:schemeClr val="tx1"/>
                    </a:solidFill>
                    <a:ea typeface="华文仿宋" panose="02010600040101010101" pitchFamily="2" charset="-122"/>
                    <a:cs typeface="Calibri" panose="020F0502020204030204" pitchFamily="34" charset="0"/>
                  </a:rPr>
                  <a:t>若</a:t>
                </a:r>
                <a14:m>
                  <m:oMath xmlns:m="http://schemas.openxmlformats.org/officeDocument/2006/math">
                    <m:sSup>
                      <m:sSup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sSupPr>
                      <m:e>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𝒏</m:t>
                        </m:r>
                      </m:e>
                      <m:sup>
                        <m:func>
                          <m:func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funcPr>
                          <m:fName>
                            <m:sSub>
                              <m:sSub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sSubPr>
                              <m:e>
                                <m:r>
                                  <m:rPr>
                                    <m:sty m:val="p"/>
                                  </m:rPr>
                                  <a:rPr lang="en-US" altLang="zh-CN" sz="2400" b="0" i="0"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log</m:t>
                                </m:r>
                              </m:e>
                              <m:sub>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𝒃</m:t>
                                </m:r>
                              </m:sub>
                            </m:sSub>
                          </m:fName>
                          <m:e>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𝒂</m:t>
                            </m:r>
                          </m:e>
                        </m:func>
                      </m:sup>
                    </m:sSup>
                    <m:r>
                      <a:rPr lang="zh-CN" altLang="en-US"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大</m:t>
                    </m:r>
                  </m:oMath>
                </a14:m>
                <a:r>
                  <a:rPr lang="zh-CN" altLang="en-US" sz="2400" b="1" dirty="0">
                    <a:solidFill>
                      <a:schemeClr val="tx1"/>
                    </a:solidFill>
                    <a:ea typeface="华文仿宋" panose="02010600040101010101" pitchFamily="2" charset="-122"/>
                    <a:cs typeface="Calibri" panose="020F0502020204030204" pitchFamily="34" charset="0"/>
                  </a:rPr>
                  <a:t>，则</a:t>
                </a:r>
                <a:r>
                  <a:rPr lang="en-US" altLang="zh-CN" sz="2400" b="1" dirty="0">
                    <a:solidFill>
                      <a:schemeClr val="tx1"/>
                    </a:solidFill>
                    <a:ea typeface="华文仿宋" panose="02010600040101010101" pitchFamily="2" charset="-122"/>
                    <a:cs typeface="Calibri" panose="020F0502020204030204" pitchFamily="34" charset="0"/>
                  </a:rPr>
                  <a:t>T(n)=</a:t>
                </a:r>
                <a:r>
                  <a:rPr lang="el-GR" altLang="zh-CN" sz="2400" b="1" dirty="0">
                    <a:solidFill>
                      <a:schemeClr val="tx1"/>
                    </a:solidFill>
                    <a:ea typeface="华文仿宋" panose="02010600040101010101" pitchFamily="2" charset="-122"/>
                    <a:cs typeface="Calibri" panose="020F0502020204030204" pitchFamily="34" charset="0"/>
                  </a:rPr>
                  <a:t>ϴ</a:t>
                </a:r>
                <a:r>
                  <a:rPr lang="en-US" altLang="zh-CN" sz="2400" b="1" dirty="0">
                    <a:solidFill>
                      <a:schemeClr val="tx1"/>
                    </a:solidFill>
                    <a:ea typeface="华文仿宋" panose="02010600040101010101" pitchFamily="2" charset="-122"/>
                    <a:cs typeface="Calibri" panose="020F0502020204030204" pitchFamily="34" charset="0"/>
                  </a:rPr>
                  <a:t>(</a:t>
                </a:r>
                <a14:m>
                  <m:oMath xmlns:m="http://schemas.openxmlformats.org/officeDocument/2006/math">
                    <m:sSup>
                      <m:sSupPr>
                        <m:ctrlPr>
                          <a:rPr lang="en-US" altLang="zh-CN" sz="2400" b="1" i="1">
                            <a:solidFill>
                              <a:schemeClr val="tx1"/>
                            </a:solidFill>
                            <a:latin typeface="Cambria Math"/>
                            <a:ea typeface="华文仿宋" panose="02010600040101010101" pitchFamily="2" charset="-122"/>
                            <a:cs typeface="Calibri" panose="020F0502020204030204" pitchFamily="34" charset="0"/>
                          </a:rPr>
                        </m:ctrlPr>
                      </m:sSupPr>
                      <m:e>
                        <m:r>
                          <a:rPr lang="en-US" altLang="zh-CN"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𝒏</m:t>
                        </m:r>
                      </m:e>
                      <m:sup>
                        <m:func>
                          <m:funcPr>
                            <m:ctrlPr>
                              <a:rPr lang="en-US" altLang="zh-CN" sz="2400" b="1" i="1">
                                <a:solidFill>
                                  <a:schemeClr val="tx1"/>
                                </a:solidFill>
                                <a:latin typeface="Cambria Math"/>
                                <a:ea typeface="华文仿宋" panose="02010600040101010101" pitchFamily="2" charset="-122"/>
                                <a:cs typeface="Calibri" panose="020F0502020204030204" pitchFamily="34" charset="0"/>
                              </a:rPr>
                            </m:ctrlPr>
                          </m:funcPr>
                          <m:fName>
                            <m:sSub>
                              <m:sSubPr>
                                <m:ctrlPr>
                                  <a:rPr lang="en-US" altLang="zh-CN" sz="2400" b="1" i="1">
                                    <a:solidFill>
                                      <a:schemeClr val="tx1"/>
                                    </a:solidFill>
                                    <a:latin typeface="Cambria Math"/>
                                    <a:ea typeface="华文仿宋" panose="02010600040101010101" pitchFamily="2" charset="-122"/>
                                    <a:cs typeface="Calibri" panose="020F0502020204030204" pitchFamily="34" charset="0"/>
                                  </a:rPr>
                                </m:ctrlPr>
                              </m:sSubPr>
                              <m:e>
                                <m:r>
                                  <m:rPr>
                                    <m:sty m:val="p"/>
                                  </m:rPr>
                                  <a:rPr lang="en-US" altLang="zh-CN" sz="2400">
                                    <a:solidFill>
                                      <a:schemeClr val="tx1"/>
                                    </a:solidFill>
                                    <a:latin typeface="Cambria Math" panose="02040503050406030204" pitchFamily="18" charset="0"/>
                                    <a:ea typeface="华文仿宋" panose="02010600040101010101" pitchFamily="2" charset="-122"/>
                                    <a:cs typeface="Calibri" panose="020F0502020204030204" pitchFamily="34" charset="0"/>
                                  </a:rPr>
                                  <m:t>log</m:t>
                                </m:r>
                              </m:e>
                              <m:sub>
                                <m:r>
                                  <a:rPr lang="en-US" altLang="zh-CN"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𝒃</m:t>
                                </m:r>
                              </m:sub>
                            </m:sSub>
                          </m:fName>
                          <m:e>
                            <m:r>
                              <a:rPr lang="en-US" altLang="zh-CN"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𝒂</m:t>
                            </m:r>
                          </m:e>
                        </m:func>
                      </m:sup>
                    </m:sSup>
                  </m:oMath>
                </a14:m>
                <a:r>
                  <a:rPr lang="en-US" altLang="zh-CN" sz="2400" b="1" dirty="0">
                    <a:solidFill>
                      <a:schemeClr val="tx1"/>
                    </a:solidFill>
                    <a:ea typeface="华文仿宋" panose="02010600040101010101" pitchFamily="2" charset="-122"/>
                    <a:cs typeface="Calibri" panose="020F0502020204030204" pitchFamily="34" charset="0"/>
                  </a:rPr>
                  <a:t>)</a:t>
                </a:r>
              </a:p>
              <a:p>
                <a:pPr fontAlgn="base">
                  <a:lnSpc>
                    <a:spcPts val="3100"/>
                  </a:lnSpc>
                  <a:spcBef>
                    <a:spcPct val="0"/>
                  </a:spcBef>
                  <a:spcAft>
                    <a:spcPct val="0"/>
                  </a:spcAft>
                </a:pPr>
                <a:r>
                  <a:rPr lang="en-US" altLang="zh-CN" sz="2400" b="1" dirty="0">
                    <a:solidFill>
                      <a:schemeClr val="tx1"/>
                    </a:solidFill>
                    <a:ea typeface="华文仿宋" panose="02010600040101010101" pitchFamily="2" charset="-122"/>
                    <a:cs typeface="Calibri" panose="020F0502020204030204" pitchFamily="34" charset="0"/>
                  </a:rPr>
                  <a:t>—</a:t>
                </a:r>
                <a:r>
                  <a:rPr lang="zh-CN" altLang="en-US" sz="2400" b="1" dirty="0">
                    <a:solidFill>
                      <a:schemeClr val="tx1"/>
                    </a:solidFill>
                    <a:ea typeface="华文仿宋" panose="02010600040101010101" pitchFamily="2" charset="-122"/>
                    <a:cs typeface="Calibri" panose="020F0502020204030204" pitchFamily="34" charset="0"/>
                  </a:rPr>
                  <a:t>若</a:t>
                </a:r>
                <a14:m>
                  <m:oMath xmlns:m="http://schemas.openxmlformats.org/officeDocument/2006/math">
                    <m:r>
                      <a:rPr lang="en-US" altLang="zh-CN" sz="2400" b="1" i="0"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𝐟</m:t>
                    </m:r>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m:t>
                    </m:r>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𝒏</m:t>
                    </m:r>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m:t>
                    </m:r>
                    <m:r>
                      <a:rPr lang="zh-CN" altLang="en-US"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大</m:t>
                    </m:r>
                  </m:oMath>
                </a14:m>
                <a:r>
                  <a:rPr lang="zh-CN" altLang="en-US" sz="2400" b="1" dirty="0">
                    <a:solidFill>
                      <a:schemeClr val="tx1"/>
                    </a:solidFill>
                    <a:ea typeface="华文仿宋" panose="02010600040101010101" pitchFamily="2" charset="-122"/>
                    <a:cs typeface="Calibri" panose="020F0502020204030204" pitchFamily="34" charset="0"/>
                  </a:rPr>
                  <a:t>，则</a:t>
                </a:r>
                <a:r>
                  <a:rPr lang="en-US" altLang="zh-CN" sz="2400" b="1" dirty="0">
                    <a:solidFill>
                      <a:schemeClr val="tx1"/>
                    </a:solidFill>
                    <a:ea typeface="华文仿宋" panose="02010600040101010101" pitchFamily="2" charset="-122"/>
                    <a:cs typeface="Calibri" panose="020F0502020204030204" pitchFamily="34" charset="0"/>
                  </a:rPr>
                  <a:t>T(n)=</a:t>
                </a:r>
                <a:r>
                  <a:rPr lang="el-GR" altLang="zh-CN" sz="2400" b="1" dirty="0">
                    <a:solidFill>
                      <a:schemeClr val="tx1"/>
                    </a:solidFill>
                    <a:ea typeface="华文仿宋" panose="02010600040101010101" pitchFamily="2" charset="-122"/>
                    <a:cs typeface="Calibri" panose="020F0502020204030204" pitchFamily="34" charset="0"/>
                  </a:rPr>
                  <a:t>ϴ</a:t>
                </a:r>
                <a:r>
                  <a:rPr lang="en-US" altLang="zh-CN" sz="2400" b="1" dirty="0">
                    <a:solidFill>
                      <a:schemeClr val="tx1"/>
                    </a:solidFill>
                    <a:ea typeface="华文仿宋" panose="02010600040101010101" pitchFamily="2" charset="-122"/>
                    <a:cs typeface="Calibri" panose="020F0502020204030204" pitchFamily="34" charset="0"/>
                  </a:rPr>
                  <a:t>(f(n))</a:t>
                </a:r>
              </a:p>
              <a:p>
                <a:pPr fontAlgn="base">
                  <a:lnSpc>
                    <a:spcPts val="3100"/>
                  </a:lnSpc>
                  <a:spcBef>
                    <a:spcPct val="0"/>
                  </a:spcBef>
                  <a:spcAft>
                    <a:spcPct val="0"/>
                  </a:spcAft>
                </a:pPr>
                <a:r>
                  <a:rPr lang="en-US" altLang="zh-CN" sz="2400" b="1" dirty="0">
                    <a:solidFill>
                      <a:schemeClr val="tx1"/>
                    </a:solidFill>
                    <a:ea typeface="华文仿宋" panose="02010600040101010101" pitchFamily="2" charset="-122"/>
                    <a:cs typeface="Calibri" panose="020F0502020204030204" pitchFamily="34" charset="0"/>
                  </a:rPr>
                  <a:t>—</a:t>
                </a:r>
                <a:r>
                  <a:rPr lang="zh-CN" altLang="en-US" sz="2400" b="1" dirty="0">
                    <a:solidFill>
                      <a:schemeClr val="tx1"/>
                    </a:solidFill>
                    <a:ea typeface="华文仿宋" panose="02010600040101010101" pitchFamily="2" charset="-122"/>
                    <a:cs typeface="Calibri" panose="020F0502020204030204" pitchFamily="34" charset="0"/>
                  </a:rPr>
                  <a:t>若</a:t>
                </a:r>
                <a:r>
                  <a:rPr lang="en-US" altLang="zh-CN" sz="2400" b="1" dirty="0">
                    <a:solidFill>
                      <a:schemeClr val="tx1"/>
                    </a:solidFill>
                    <a:ea typeface="华文仿宋" panose="02010600040101010101" pitchFamily="2" charset="-122"/>
                    <a:cs typeface="Calibri" panose="020F0502020204030204" pitchFamily="34" charset="0"/>
                  </a:rPr>
                  <a:t>f(n)</a:t>
                </a:r>
                <a:r>
                  <a:rPr lang="zh-CN" altLang="en-US" sz="2400" b="1" dirty="0">
                    <a:solidFill>
                      <a:schemeClr val="tx1"/>
                    </a:solidFill>
                    <a:ea typeface="华文仿宋" panose="02010600040101010101" pitchFamily="2" charset="-122"/>
                    <a:cs typeface="Calibri" panose="020F0502020204030204" pitchFamily="34" charset="0"/>
                  </a:rPr>
                  <a:t>与</a:t>
                </a:r>
                <a14:m>
                  <m:oMath xmlns:m="http://schemas.openxmlformats.org/officeDocument/2006/math">
                    <m:sSup>
                      <m:sSup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sSupPr>
                      <m:e>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𝒏</m:t>
                        </m:r>
                      </m:e>
                      <m:sup>
                        <m:func>
                          <m:func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funcPr>
                          <m:fName>
                            <m:sSub>
                              <m:sSub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sSubPr>
                              <m:e>
                                <m:r>
                                  <m:rPr>
                                    <m:sty m:val="p"/>
                                  </m:rPr>
                                  <a:rPr lang="en-US" altLang="zh-CN" sz="2400" b="0" i="0"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log</m:t>
                                </m:r>
                              </m:e>
                              <m:sub>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𝒃</m:t>
                                </m:r>
                              </m:sub>
                            </m:sSub>
                          </m:fName>
                          <m:e>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𝒂</m:t>
                            </m:r>
                          </m:e>
                        </m:func>
                      </m:sup>
                    </m:sSup>
                  </m:oMath>
                </a14:m>
                <a:r>
                  <a:rPr lang="zh-CN" altLang="en-US" sz="2400" b="1" dirty="0">
                    <a:solidFill>
                      <a:schemeClr val="tx1"/>
                    </a:solidFill>
                    <a:ea typeface="华文仿宋" panose="02010600040101010101" pitchFamily="2" charset="-122"/>
                    <a:cs typeface="Calibri" panose="020F0502020204030204" pitchFamily="34" charset="0"/>
                  </a:rPr>
                  <a:t>同阶，则</a:t>
                </a:r>
                <a:r>
                  <a:rPr lang="en-US" altLang="zh-CN" sz="2400" b="1" dirty="0">
                    <a:solidFill>
                      <a:schemeClr val="tx1"/>
                    </a:solidFill>
                    <a:ea typeface="华文仿宋" panose="02010600040101010101" pitchFamily="2" charset="-122"/>
                    <a:cs typeface="Calibri" panose="020F0502020204030204" pitchFamily="34" charset="0"/>
                  </a:rPr>
                  <a:t>T(n)=</a:t>
                </a:r>
                <a:r>
                  <a:rPr lang="el-GR" altLang="zh-CN" sz="2400" b="1" dirty="0">
                    <a:solidFill>
                      <a:schemeClr val="tx1"/>
                    </a:solidFill>
                    <a:ea typeface="华文仿宋" panose="02010600040101010101" pitchFamily="2" charset="-122"/>
                    <a:cs typeface="Calibri" panose="020F0502020204030204" pitchFamily="34" charset="0"/>
                  </a:rPr>
                  <a:t>ϴ</a:t>
                </a:r>
                <a:r>
                  <a:rPr lang="en-US" altLang="zh-CN" sz="2400" b="1" dirty="0">
                    <a:solidFill>
                      <a:schemeClr val="tx1"/>
                    </a:solidFill>
                    <a:ea typeface="华文仿宋" panose="02010600040101010101" pitchFamily="2" charset="-122"/>
                    <a:cs typeface="Calibri" panose="020F0502020204030204" pitchFamily="34" charset="0"/>
                  </a:rPr>
                  <a:t>(</a:t>
                </a:r>
                <a14:m>
                  <m:oMath xmlns:m="http://schemas.openxmlformats.org/officeDocument/2006/math">
                    <m:sSup>
                      <m:sSupPr>
                        <m:ctrlPr>
                          <a:rPr lang="en-US" altLang="zh-CN" sz="2400" b="1" i="1">
                            <a:solidFill>
                              <a:schemeClr val="tx1"/>
                            </a:solidFill>
                            <a:latin typeface="Cambria Math"/>
                            <a:ea typeface="华文仿宋" panose="02010600040101010101" pitchFamily="2" charset="-122"/>
                            <a:cs typeface="Calibri" panose="020F0502020204030204" pitchFamily="34" charset="0"/>
                          </a:rPr>
                        </m:ctrlPr>
                      </m:sSupPr>
                      <m:e>
                        <m:r>
                          <a:rPr lang="en-US" altLang="zh-CN"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𝒏</m:t>
                        </m:r>
                      </m:e>
                      <m:sup>
                        <m:func>
                          <m:funcPr>
                            <m:ctrlPr>
                              <a:rPr lang="en-US" altLang="zh-CN" sz="2400" b="1" i="1">
                                <a:solidFill>
                                  <a:schemeClr val="tx1"/>
                                </a:solidFill>
                                <a:latin typeface="Cambria Math"/>
                                <a:ea typeface="华文仿宋" panose="02010600040101010101" pitchFamily="2" charset="-122"/>
                                <a:cs typeface="Calibri" panose="020F0502020204030204" pitchFamily="34" charset="0"/>
                              </a:rPr>
                            </m:ctrlPr>
                          </m:funcPr>
                          <m:fName>
                            <m:sSub>
                              <m:sSubPr>
                                <m:ctrlPr>
                                  <a:rPr lang="en-US" altLang="zh-CN" sz="2400" b="1" i="1">
                                    <a:solidFill>
                                      <a:schemeClr val="tx1"/>
                                    </a:solidFill>
                                    <a:latin typeface="Cambria Math"/>
                                    <a:ea typeface="华文仿宋" panose="02010600040101010101" pitchFamily="2" charset="-122"/>
                                    <a:cs typeface="Calibri" panose="020F0502020204030204" pitchFamily="34" charset="0"/>
                                  </a:rPr>
                                </m:ctrlPr>
                              </m:sSubPr>
                              <m:e>
                                <m:r>
                                  <m:rPr>
                                    <m:sty m:val="p"/>
                                  </m:rPr>
                                  <a:rPr lang="en-US" altLang="zh-CN" sz="2400">
                                    <a:solidFill>
                                      <a:schemeClr val="tx1"/>
                                    </a:solidFill>
                                    <a:latin typeface="Cambria Math" panose="02040503050406030204" pitchFamily="18" charset="0"/>
                                    <a:ea typeface="华文仿宋" panose="02010600040101010101" pitchFamily="2" charset="-122"/>
                                    <a:cs typeface="Calibri" panose="020F0502020204030204" pitchFamily="34" charset="0"/>
                                  </a:rPr>
                                  <m:t>log</m:t>
                                </m:r>
                              </m:e>
                              <m:sub>
                                <m:r>
                                  <a:rPr lang="en-US" altLang="zh-CN"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𝒃</m:t>
                                </m:r>
                              </m:sub>
                            </m:sSub>
                          </m:fName>
                          <m:e>
                            <m:r>
                              <a:rPr lang="en-US" altLang="zh-CN"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𝒂</m:t>
                            </m:r>
                          </m:e>
                        </m:func>
                      </m:sup>
                    </m:sSup>
                  </m:oMath>
                </a14:m>
                <a:r>
                  <a:rPr lang="en-US" altLang="zh-CN" sz="2400" b="1" dirty="0" err="1">
                    <a:solidFill>
                      <a:schemeClr val="tx1"/>
                    </a:solidFill>
                    <a:ea typeface="华文仿宋" panose="02010600040101010101" pitchFamily="2" charset="-122"/>
                    <a:cs typeface="Calibri" panose="020F0502020204030204" pitchFamily="34" charset="0"/>
                  </a:rPr>
                  <a:t>lgn</a:t>
                </a:r>
                <a:r>
                  <a:rPr lang="en-US" altLang="zh-CN" sz="2400" b="1" dirty="0">
                    <a:solidFill>
                      <a:schemeClr val="tx1"/>
                    </a:solidFill>
                    <a:ea typeface="华文仿宋" panose="02010600040101010101" pitchFamily="2" charset="-122"/>
                    <a:cs typeface="Calibri" panose="020F0502020204030204" pitchFamily="34" charset="0"/>
                  </a:rPr>
                  <a:t>)=</a:t>
                </a:r>
                <a:r>
                  <a:rPr lang="el-GR" altLang="zh-CN" sz="2400" b="1" dirty="0">
                    <a:solidFill>
                      <a:schemeClr val="tx1"/>
                    </a:solidFill>
                    <a:ea typeface="华文仿宋" panose="02010600040101010101" pitchFamily="2" charset="-122"/>
                    <a:cs typeface="Calibri" panose="020F0502020204030204" pitchFamily="34" charset="0"/>
                  </a:rPr>
                  <a:t>ϴ</a:t>
                </a:r>
                <a:r>
                  <a:rPr lang="en-US" altLang="zh-CN" sz="2400" b="1" dirty="0">
                    <a:solidFill>
                      <a:schemeClr val="tx1"/>
                    </a:solidFill>
                    <a:ea typeface="华文仿宋" panose="02010600040101010101" pitchFamily="2" charset="-122"/>
                    <a:cs typeface="Calibri" panose="020F0502020204030204" pitchFamily="34" charset="0"/>
                  </a:rPr>
                  <a:t>(f(n)</a:t>
                </a:r>
                <a:r>
                  <a:rPr lang="en-US" altLang="zh-CN" sz="2400" b="1" dirty="0" err="1">
                    <a:solidFill>
                      <a:schemeClr val="tx1"/>
                    </a:solidFill>
                    <a:ea typeface="华文仿宋" panose="02010600040101010101" pitchFamily="2" charset="-122"/>
                    <a:cs typeface="Calibri" panose="020F0502020204030204" pitchFamily="34" charset="0"/>
                  </a:rPr>
                  <a:t>lgn</a:t>
                </a:r>
                <a:r>
                  <a:rPr lang="en-US" altLang="zh-CN" sz="2400" b="1" dirty="0">
                    <a:solidFill>
                      <a:schemeClr val="tx1"/>
                    </a:solidFill>
                    <a:ea typeface="华文仿宋" panose="02010600040101010101" pitchFamily="2" charset="-122"/>
                    <a:cs typeface="Calibri" panose="020F0502020204030204" pitchFamily="34" charset="0"/>
                  </a:rPr>
                  <a:t>)</a:t>
                </a:r>
              </a:p>
              <a:p>
                <a:pPr fontAlgn="base">
                  <a:lnSpc>
                    <a:spcPts val="3100"/>
                  </a:lnSpc>
                  <a:spcBef>
                    <a:spcPct val="0"/>
                  </a:spcBef>
                  <a:spcAft>
                    <a:spcPct val="0"/>
                  </a:spcAft>
                </a:pPr>
                <a:endParaRPr lang="en-US" altLang="zh-CN" sz="2400" b="1" dirty="0">
                  <a:solidFill>
                    <a:srgbClr val="FF0000"/>
                  </a:solidFill>
                  <a:ea typeface="华文仿宋" panose="02010600040101010101" pitchFamily="2" charset="-122"/>
                  <a:cs typeface="Calibri" panose="020F0502020204030204" pitchFamily="34" charset="0"/>
                </a:endParaRPr>
              </a:p>
            </p:txBody>
          </p:sp>
        </mc:Choice>
        <mc:Fallback xmlns="">
          <p:sp>
            <p:nvSpPr>
              <p:cNvPr id="7" name="Rectangle 1">
                <a:extLst>
                  <a:ext uri="{FF2B5EF4-FFF2-40B4-BE49-F238E27FC236}">
                    <a16:creationId xmlns:a16="http://schemas.microsoft.com/office/drawing/2014/main" id="{617DDAB2-9EE5-4926-BF08-6596B4B2518A}"/>
                  </a:ext>
                </a:extLst>
              </p:cNvPr>
              <p:cNvSpPr>
                <a:spLocks noRot="1" noChangeAspect="1" noMove="1" noResize="1" noEditPoints="1" noAdjustHandles="1" noChangeArrowheads="1" noChangeShapeType="1" noTextEdit="1"/>
              </p:cNvSpPr>
              <p:nvPr/>
            </p:nvSpPr>
            <p:spPr bwMode="auto">
              <a:xfrm>
                <a:off x="683968" y="981632"/>
                <a:ext cx="7848600" cy="2061911"/>
              </a:xfrm>
              <a:prstGeom prst="rect">
                <a:avLst/>
              </a:prstGeom>
              <a:blipFill>
                <a:blip r:embed="rId3"/>
                <a:stretch>
                  <a:fillRect l="-1165" t="-14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xmlns="" id="{F4AB9484-000F-4E18-93F4-5BBD9B447832}"/>
              </a:ext>
            </a:extLst>
          </p:cNvPr>
          <p:cNvPicPr>
            <a:picLocks noChangeAspect="1"/>
          </p:cNvPicPr>
          <p:nvPr/>
        </p:nvPicPr>
        <p:blipFill>
          <a:blip r:embed="rId4"/>
          <a:stretch>
            <a:fillRect/>
          </a:stretch>
        </p:blipFill>
        <p:spPr>
          <a:xfrm>
            <a:off x="1527794" y="2739607"/>
            <a:ext cx="6584576" cy="2301007"/>
          </a:xfrm>
          <a:prstGeom prst="rect">
            <a:avLst/>
          </a:prstGeom>
        </p:spPr>
      </p:pic>
      <p:sp>
        <p:nvSpPr>
          <p:cNvPr id="14" name="Rectangle 1">
            <a:extLst>
              <a:ext uri="{FF2B5EF4-FFF2-40B4-BE49-F238E27FC236}">
                <a16:creationId xmlns:a16="http://schemas.microsoft.com/office/drawing/2014/main" xmlns="" id="{C2977239-CC3F-499E-B5B5-0B42DBCD3027}"/>
              </a:ext>
            </a:extLst>
          </p:cNvPr>
          <p:cNvSpPr>
            <a:spLocks noChangeArrowheads="1"/>
          </p:cNvSpPr>
          <p:nvPr/>
        </p:nvSpPr>
        <p:spPr bwMode="auto">
          <a:xfrm>
            <a:off x="2102459" y="5386490"/>
            <a:ext cx="7848600" cy="48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800" b="1" dirty="0">
                <a:solidFill>
                  <a:srgbClr val="FF0000"/>
                </a:solidFill>
                <a:ea typeface="华文仿宋" panose="02010600040101010101" pitchFamily="2" charset="-122"/>
                <a:cs typeface="Calibri" panose="020F0502020204030204" pitchFamily="34" charset="0"/>
              </a:rPr>
              <a:t>对于红色部分</a:t>
            </a:r>
            <a:r>
              <a:rPr lang="en-US" altLang="zh-CN" sz="2800" b="1" dirty="0">
                <a:solidFill>
                  <a:srgbClr val="FF0000"/>
                </a:solidFill>
                <a:ea typeface="华文仿宋" panose="02010600040101010101" pitchFamily="2" charset="-122"/>
                <a:cs typeface="Calibri" panose="020F0502020204030204" pitchFamily="34" charset="0"/>
              </a:rPr>
              <a:t>Master</a:t>
            </a:r>
            <a:r>
              <a:rPr lang="zh-CN" altLang="en-US" sz="2800" b="1" dirty="0">
                <a:solidFill>
                  <a:srgbClr val="FF0000"/>
                </a:solidFill>
                <a:ea typeface="华文仿宋" panose="02010600040101010101" pitchFamily="2" charset="-122"/>
                <a:cs typeface="Calibri" panose="020F0502020204030204" pitchFamily="34" charset="0"/>
              </a:rPr>
              <a:t>定理无能为力</a:t>
            </a:r>
            <a:endParaRPr lang="en-US" altLang="zh-CN" sz="2800" b="1" dirty="0">
              <a:solidFill>
                <a:schemeClr val="tx1"/>
              </a:solidFill>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2531758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Master</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定理</a:t>
            </a:r>
          </a:p>
        </p:txBody>
      </p:sp>
      <mc:AlternateContent xmlns:mc="http://schemas.openxmlformats.org/markup-compatibility/2006" xmlns:a14="http://schemas.microsoft.com/office/drawing/2010/main">
        <mc:Choice Requires="a14">
          <p:sp>
            <p:nvSpPr>
              <p:cNvPr id="7" name="Rectangle 1">
                <a:extLst>
                  <a:ext uri="{FF2B5EF4-FFF2-40B4-BE49-F238E27FC236}">
                    <a16:creationId xmlns:a16="http://schemas.microsoft.com/office/drawing/2014/main" xmlns="" id="{617DDAB2-9EE5-4926-BF08-6596B4B2518A}"/>
                  </a:ext>
                </a:extLst>
              </p:cNvPr>
              <p:cNvSpPr>
                <a:spLocks noChangeArrowheads="1"/>
              </p:cNvSpPr>
              <p:nvPr/>
            </p:nvSpPr>
            <p:spPr bwMode="auto">
              <a:xfrm>
                <a:off x="712543" y="1414097"/>
                <a:ext cx="10360270" cy="363586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▪更进一步：</a:t>
                </a:r>
                <a:endParaRPr lang="en-US" altLang="zh-CN" sz="2400" b="1" dirty="0">
                  <a:solidFill>
                    <a:srgbClr val="FF0000"/>
                  </a:solidFill>
                  <a:ea typeface="华文仿宋" panose="02010600040101010101" pitchFamily="2" charset="-122"/>
                  <a:cs typeface="Calibri" panose="020F0502020204030204" pitchFamily="34" charset="0"/>
                </a:endParaRPr>
              </a:p>
              <a:p>
                <a:pPr fontAlgn="base">
                  <a:lnSpc>
                    <a:spcPct val="150000"/>
                  </a:lnSpc>
                  <a:spcBef>
                    <a:spcPct val="0"/>
                  </a:spcBef>
                  <a:spcAft>
                    <a:spcPct val="0"/>
                  </a:spcAft>
                </a:pPr>
                <a:r>
                  <a:rPr lang="en-US" altLang="zh-CN" sz="2400" b="1" dirty="0">
                    <a:ea typeface="华文仿宋" panose="02010600040101010101" pitchFamily="2" charset="-122"/>
                    <a:cs typeface="Calibri" panose="020F0502020204030204" pitchFamily="34" charset="0"/>
                  </a:rPr>
                  <a:t>—</a:t>
                </a:r>
                <a:r>
                  <a:rPr lang="zh-CN" altLang="en-US" sz="2400" b="1" dirty="0">
                    <a:ea typeface="华文仿宋" panose="02010600040101010101" pitchFamily="2" charset="-122"/>
                    <a:cs typeface="Calibri" panose="020F0502020204030204" pitchFamily="34" charset="0"/>
                  </a:rPr>
                  <a:t>在第一种情况下</a:t>
                </a:r>
                <a:r>
                  <a:rPr lang="en-US" altLang="zh-CN" sz="2400" b="1" dirty="0">
                    <a:ea typeface="华文仿宋" panose="02010600040101010101" pitchFamily="2" charset="-122"/>
                    <a:cs typeface="Calibri" panose="020F0502020204030204" pitchFamily="34" charset="0"/>
                  </a:rPr>
                  <a:t>,f(n)</a:t>
                </a:r>
                <a:r>
                  <a:rPr lang="zh-CN" altLang="en-US" sz="2400" b="1" dirty="0">
                    <a:ea typeface="华文仿宋" panose="02010600040101010101" pitchFamily="2" charset="-122"/>
                    <a:cs typeface="Calibri" panose="020F0502020204030204" pitchFamily="34" charset="0"/>
                  </a:rPr>
                  <a:t>不仅小于</a:t>
                </a:r>
                <a14:m>
                  <m:oMath xmlns:m="http://schemas.openxmlformats.org/officeDocument/2006/math">
                    <m:sSup>
                      <m:sSup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sSupPr>
                      <m:e>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𝒏</m:t>
                        </m:r>
                      </m:e>
                      <m:sup>
                        <m:func>
                          <m:func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funcPr>
                          <m:fName>
                            <m:sSub>
                              <m:sSub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sSubPr>
                              <m:e>
                                <m:r>
                                  <m:rPr>
                                    <m:sty m:val="p"/>
                                  </m:rPr>
                                  <a:rPr lang="en-US" altLang="zh-CN" sz="2400" b="0" i="0"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log</m:t>
                                </m:r>
                              </m:e>
                              <m:sub>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𝒃</m:t>
                                </m:r>
                              </m:sub>
                            </m:sSub>
                          </m:fName>
                          <m:e>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𝒂</m:t>
                            </m:r>
                          </m:e>
                        </m:func>
                      </m:sup>
                    </m:sSup>
                  </m:oMath>
                </a14:m>
                <a:r>
                  <a:rPr lang="zh-CN" altLang="en-US" sz="2400" b="1" dirty="0">
                    <a:solidFill>
                      <a:schemeClr val="tx1"/>
                    </a:solidFill>
                    <a:ea typeface="华文仿宋" panose="02010600040101010101" pitchFamily="2" charset="-122"/>
                    <a:cs typeface="Calibri" panose="020F0502020204030204" pitchFamily="34" charset="0"/>
                  </a:rPr>
                  <a:t>，必须多项式地小于，</a:t>
                </a:r>
                <a:endParaRPr lang="en-US" altLang="zh-CN" sz="2400" b="1" dirty="0">
                  <a:solidFill>
                    <a:schemeClr val="tx1"/>
                  </a:solidFill>
                  <a:ea typeface="华文仿宋" panose="02010600040101010101" pitchFamily="2" charset="-122"/>
                  <a:cs typeface="Calibri" panose="020F0502020204030204" pitchFamily="34" charset="0"/>
                </a:endParaRPr>
              </a:p>
              <a:p>
                <a:pPr fontAlgn="base">
                  <a:lnSpc>
                    <a:spcPct val="150000"/>
                  </a:lnSpc>
                  <a:spcBef>
                    <a:spcPct val="0"/>
                  </a:spcBef>
                  <a:spcAft>
                    <a:spcPct val="0"/>
                  </a:spcAft>
                </a:pPr>
                <a:r>
                  <a:rPr lang="en-US" altLang="zh-CN" sz="2400" b="1" dirty="0">
                    <a:ea typeface="华文仿宋" panose="02010600040101010101" pitchFamily="2" charset="-122"/>
                    <a:cs typeface="Calibri" panose="020F0502020204030204" pitchFamily="34" charset="0"/>
                  </a:rPr>
                  <a:t>     </a:t>
                </a:r>
                <a:r>
                  <a:rPr lang="zh-CN" altLang="en-US" sz="2400" b="1" dirty="0">
                    <a:ea typeface="华文仿宋" panose="02010600040101010101" pitchFamily="2" charset="-122"/>
                    <a:cs typeface="Calibri" panose="020F0502020204030204" pitchFamily="34" charset="0"/>
                  </a:rPr>
                  <a:t>即对于一个常数</a:t>
                </a:r>
                <a:r>
                  <a:rPr lang="el-GR" altLang="zh-CN" sz="2400" b="1" dirty="0">
                    <a:ea typeface="华文仿宋" panose="02010600040101010101" pitchFamily="2" charset="-122"/>
                    <a:cs typeface="Calibri" panose="020F0502020204030204" pitchFamily="34" charset="0"/>
                  </a:rPr>
                  <a:t>ε</a:t>
                </a:r>
                <a:r>
                  <a:rPr lang="en-US" altLang="zh-CN" sz="2400" b="1" dirty="0">
                    <a:ea typeface="华文仿宋" panose="02010600040101010101" pitchFamily="2" charset="-122"/>
                    <a:cs typeface="Calibri" panose="020F0502020204030204" pitchFamily="34" charset="0"/>
                  </a:rPr>
                  <a:t>&gt;0,f(n)=O(</a:t>
                </a:r>
                <a14:m>
                  <m:oMath xmlns:m="http://schemas.openxmlformats.org/officeDocument/2006/math">
                    <m:f>
                      <m:fPr>
                        <m:ctrlPr>
                          <a:rPr lang="en-US" altLang="zh-CN" sz="2400" b="1" i="1" smtClean="0">
                            <a:latin typeface="Cambria Math"/>
                            <a:ea typeface="华文仿宋" panose="02010600040101010101" pitchFamily="2" charset="-122"/>
                            <a:cs typeface="Calibri" panose="020F0502020204030204" pitchFamily="34" charset="0"/>
                          </a:rPr>
                        </m:ctrlPr>
                      </m:fPr>
                      <m:num>
                        <m:sSup>
                          <m:sSupPr>
                            <m:ctrlPr>
                              <a:rPr lang="en-US" altLang="zh-CN" sz="2400" b="1" i="1">
                                <a:latin typeface="Cambria Math"/>
                                <a:ea typeface="华文仿宋" panose="02010600040101010101" pitchFamily="2" charset="-122"/>
                                <a:cs typeface="Calibri" panose="020F0502020204030204" pitchFamily="34" charset="0"/>
                              </a:rPr>
                            </m:ctrlPr>
                          </m:sSupPr>
                          <m:e>
                            <m:r>
                              <a:rPr lang="en-US" altLang="zh-CN" sz="2400" b="1" i="1">
                                <a:latin typeface="Cambria Math" panose="02040503050406030204" pitchFamily="18" charset="0"/>
                                <a:ea typeface="华文仿宋" panose="02010600040101010101" pitchFamily="2" charset="-122"/>
                                <a:cs typeface="Calibri" panose="020F0502020204030204" pitchFamily="34" charset="0"/>
                              </a:rPr>
                              <m:t>𝒏</m:t>
                            </m:r>
                          </m:e>
                          <m:sup>
                            <m:func>
                              <m:funcPr>
                                <m:ctrlPr>
                                  <a:rPr lang="en-US" altLang="zh-CN" sz="2400" b="1" i="1">
                                    <a:latin typeface="Cambria Math"/>
                                    <a:ea typeface="华文仿宋" panose="02010600040101010101" pitchFamily="2" charset="-122"/>
                                    <a:cs typeface="Calibri" panose="020F0502020204030204" pitchFamily="34" charset="0"/>
                                  </a:rPr>
                                </m:ctrlPr>
                              </m:funcPr>
                              <m:fName>
                                <m:sSub>
                                  <m:sSubPr>
                                    <m:ctrlPr>
                                      <a:rPr lang="en-US" altLang="zh-CN" sz="2400" b="1" i="1">
                                        <a:latin typeface="Cambria Math"/>
                                        <a:ea typeface="华文仿宋" panose="02010600040101010101" pitchFamily="2" charset="-122"/>
                                        <a:cs typeface="Calibri" panose="020F0502020204030204" pitchFamily="34" charset="0"/>
                                      </a:rPr>
                                    </m:ctrlPr>
                                  </m:sSubPr>
                                  <m:e>
                                    <m:r>
                                      <a:rPr lang="en-US" altLang="zh-CN" sz="2400" b="1" i="1">
                                        <a:latin typeface="Cambria Math" panose="02040503050406030204" pitchFamily="18" charset="0"/>
                                        <a:ea typeface="华文仿宋" panose="02010600040101010101" pitchFamily="2" charset="-122"/>
                                        <a:cs typeface="Calibri" panose="020F0502020204030204" pitchFamily="34" charset="0"/>
                                      </a:rPr>
                                      <m:t>𝒍𝒐𝒈</m:t>
                                    </m:r>
                                  </m:e>
                                  <m:sub>
                                    <m:r>
                                      <a:rPr lang="en-US" altLang="zh-CN" sz="2400" b="1" i="1">
                                        <a:latin typeface="Cambria Math" panose="02040503050406030204" pitchFamily="18" charset="0"/>
                                        <a:ea typeface="华文仿宋" panose="02010600040101010101" pitchFamily="2" charset="-122"/>
                                        <a:cs typeface="Calibri" panose="020F0502020204030204" pitchFamily="34" charset="0"/>
                                      </a:rPr>
                                      <m:t>𝒃</m:t>
                                    </m:r>
                                  </m:sub>
                                </m:sSub>
                              </m:fName>
                              <m:e>
                                <m:r>
                                  <a:rPr lang="en-US" altLang="zh-CN" sz="2400" b="1" i="1">
                                    <a:latin typeface="Cambria Math" panose="02040503050406030204" pitchFamily="18" charset="0"/>
                                    <a:ea typeface="华文仿宋" panose="02010600040101010101" pitchFamily="2" charset="-122"/>
                                    <a:cs typeface="Calibri" panose="020F0502020204030204" pitchFamily="34" charset="0"/>
                                  </a:rPr>
                                  <m:t>𝒂</m:t>
                                </m:r>
                              </m:e>
                            </m:func>
                          </m:sup>
                        </m:sSup>
                      </m:num>
                      <m:den>
                        <m:sSup>
                          <m:sSupPr>
                            <m:ctrlPr>
                              <a:rPr lang="zh-CN" altLang="en-US" sz="2400" b="1" i="1">
                                <a:latin typeface="Cambria Math"/>
                              </a:rPr>
                            </m:ctrlPr>
                          </m:sSupPr>
                          <m:e>
                            <m:r>
                              <a:rPr lang="en-US" altLang="zh-CN" sz="2400" b="1" i="1">
                                <a:latin typeface="Cambria Math"/>
                              </a:rPr>
                              <m:t>𝒏</m:t>
                            </m:r>
                          </m:e>
                          <m:sup>
                            <m:r>
                              <a:rPr lang="en-US" altLang="zh-CN" sz="2400" b="1" i="1">
                                <a:latin typeface="Cambria Math"/>
                              </a:rPr>
                              <m:t>𝜺</m:t>
                            </m:r>
                          </m:sup>
                        </m:sSup>
                      </m:den>
                    </m:f>
                  </m:oMath>
                </a14:m>
                <a:r>
                  <a:rPr lang="en-US" altLang="zh-CN" sz="2400" b="1" dirty="0">
                    <a:ea typeface="华文仿宋" panose="02010600040101010101" pitchFamily="2" charset="-122"/>
                    <a:cs typeface="Calibri" panose="020F0502020204030204" pitchFamily="34" charset="0"/>
                  </a:rPr>
                  <a:t>)</a:t>
                </a:r>
                <a:endParaRPr lang="en-US" altLang="zh-CN" sz="2400" b="1" dirty="0">
                  <a:solidFill>
                    <a:schemeClr val="tx1"/>
                  </a:solidFill>
                  <a:ea typeface="华文仿宋" panose="02010600040101010101" pitchFamily="2" charset="-122"/>
                  <a:cs typeface="Calibri" panose="020F0502020204030204" pitchFamily="34" charset="0"/>
                </a:endParaRPr>
              </a:p>
              <a:p>
                <a:pPr fontAlgn="base">
                  <a:lnSpc>
                    <a:spcPct val="150000"/>
                  </a:lnSpc>
                  <a:spcBef>
                    <a:spcPct val="0"/>
                  </a:spcBef>
                  <a:spcAft>
                    <a:spcPct val="0"/>
                  </a:spcAft>
                </a:pPr>
                <a:r>
                  <a:rPr lang="en-US" altLang="zh-CN" sz="2400" b="1" dirty="0">
                    <a:solidFill>
                      <a:schemeClr val="tx1"/>
                    </a:solidFill>
                    <a:ea typeface="华文仿宋" panose="02010600040101010101" pitchFamily="2" charset="-122"/>
                    <a:cs typeface="Calibri" panose="020F0502020204030204" pitchFamily="34" charset="0"/>
                  </a:rPr>
                  <a:t>—</a:t>
                </a:r>
                <a:r>
                  <a:rPr lang="zh-CN" altLang="en-US" sz="2400" b="1" dirty="0">
                    <a:solidFill>
                      <a:schemeClr val="tx1"/>
                    </a:solidFill>
                    <a:ea typeface="华文仿宋" panose="02010600040101010101" pitchFamily="2" charset="-122"/>
                    <a:cs typeface="Calibri" panose="020F0502020204030204" pitchFamily="34" charset="0"/>
                  </a:rPr>
                  <a:t>在第三种情况，</a:t>
                </a:r>
                <a:r>
                  <a:rPr lang="en-US" altLang="zh-CN" sz="2400" b="1" dirty="0">
                    <a:ea typeface="华文仿宋" panose="02010600040101010101" pitchFamily="2" charset="-122"/>
                    <a:cs typeface="Calibri" panose="020F0502020204030204" pitchFamily="34" charset="0"/>
                  </a:rPr>
                  <a:t>f(n)</a:t>
                </a:r>
                <a:r>
                  <a:rPr lang="zh-CN" altLang="en-US" sz="2400" b="1" dirty="0">
                    <a:ea typeface="华文仿宋" panose="02010600040101010101" pitchFamily="2" charset="-122"/>
                    <a:cs typeface="Calibri" panose="020F0502020204030204" pitchFamily="34" charset="0"/>
                  </a:rPr>
                  <a:t>不仅大于</a:t>
                </a:r>
                <a14:m>
                  <m:oMath xmlns:m="http://schemas.openxmlformats.org/officeDocument/2006/math">
                    <m:sSup>
                      <m:sSup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sSupPr>
                      <m:e>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𝒏</m:t>
                        </m:r>
                      </m:e>
                      <m:sup>
                        <m:func>
                          <m:func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funcPr>
                          <m:fName>
                            <m:sSub>
                              <m:sSubPr>
                                <m:ctrlPr>
                                  <a:rPr lang="en-US" altLang="zh-CN" sz="2400" b="1" i="1" smtClean="0">
                                    <a:solidFill>
                                      <a:schemeClr val="tx1"/>
                                    </a:solidFill>
                                    <a:latin typeface="Cambria Math"/>
                                    <a:ea typeface="华文仿宋" panose="02010600040101010101" pitchFamily="2" charset="-122"/>
                                    <a:cs typeface="Calibri" panose="020F0502020204030204" pitchFamily="34" charset="0"/>
                                  </a:rPr>
                                </m:ctrlPr>
                              </m:sSubPr>
                              <m:e>
                                <m:r>
                                  <m:rPr>
                                    <m:sty m:val="p"/>
                                  </m:rPr>
                                  <a:rPr lang="en-US" altLang="zh-CN" sz="2400" b="0" i="0"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log</m:t>
                                </m:r>
                              </m:e>
                              <m:sub>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𝒃</m:t>
                                </m:r>
                              </m:sub>
                            </m:sSub>
                          </m:fName>
                          <m:e>
                            <m:r>
                              <a:rPr lang="en-US" altLang="zh-CN" sz="2400" b="1" i="1" smtClean="0">
                                <a:solidFill>
                                  <a:schemeClr val="tx1"/>
                                </a:solidFill>
                                <a:latin typeface="Cambria Math" panose="02040503050406030204" pitchFamily="18" charset="0"/>
                                <a:ea typeface="华文仿宋" panose="02010600040101010101" pitchFamily="2" charset="-122"/>
                                <a:cs typeface="Calibri" panose="020F0502020204030204" pitchFamily="34" charset="0"/>
                              </a:rPr>
                              <m:t>𝒂</m:t>
                            </m:r>
                          </m:e>
                        </m:func>
                      </m:sup>
                    </m:sSup>
                  </m:oMath>
                </a14:m>
                <a:r>
                  <a:rPr lang="zh-CN" altLang="en-US" sz="2400" b="1" dirty="0">
                    <a:solidFill>
                      <a:schemeClr val="tx1"/>
                    </a:solidFill>
                    <a:ea typeface="华文仿宋" panose="02010600040101010101" pitchFamily="2" charset="-122"/>
                    <a:cs typeface="Calibri" panose="020F0502020204030204" pitchFamily="34" charset="0"/>
                  </a:rPr>
                  <a:t>，必须多项式地大于，</a:t>
                </a:r>
                <a:endParaRPr lang="en-US" altLang="zh-CN" sz="2400" b="1" dirty="0">
                  <a:solidFill>
                    <a:schemeClr val="tx1"/>
                  </a:solidFill>
                  <a:ea typeface="华文仿宋" panose="02010600040101010101" pitchFamily="2" charset="-122"/>
                  <a:cs typeface="Calibri" panose="020F0502020204030204" pitchFamily="34" charset="0"/>
                </a:endParaRPr>
              </a:p>
              <a:p>
                <a:pPr fontAlgn="base">
                  <a:lnSpc>
                    <a:spcPct val="150000"/>
                  </a:lnSpc>
                  <a:spcBef>
                    <a:spcPct val="0"/>
                  </a:spcBef>
                  <a:spcAft>
                    <a:spcPct val="0"/>
                  </a:spcAft>
                </a:pPr>
                <a:r>
                  <a:rPr lang="en-US" altLang="zh-CN" sz="2400" b="1" dirty="0">
                    <a:ea typeface="华文仿宋" panose="02010600040101010101" pitchFamily="2" charset="-122"/>
                    <a:cs typeface="Calibri" panose="020F0502020204030204" pitchFamily="34" charset="0"/>
                  </a:rPr>
                  <a:t>     </a:t>
                </a:r>
                <a:r>
                  <a:rPr lang="zh-CN" altLang="en-US" sz="2400" b="1" dirty="0">
                    <a:ea typeface="华文仿宋" panose="02010600040101010101" pitchFamily="2" charset="-122"/>
                    <a:cs typeface="Calibri" panose="020F0502020204030204" pitchFamily="34" charset="0"/>
                  </a:rPr>
                  <a:t>即对于一个常数</a:t>
                </a:r>
                <a:r>
                  <a:rPr lang="el-GR" altLang="zh-CN" sz="2400" b="1" dirty="0">
                    <a:ea typeface="华文仿宋" panose="02010600040101010101" pitchFamily="2" charset="-122"/>
                    <a:cs typeface="Calibri" panose="020F0502020204030204" pitchFamily="34" charset="0"/>
                  </a:rPr>
                  <a:t>ε</a:t>
                </a:r>
                <a:r>
                  <a:rPr lang="en-US" altLang="zh-CN" sz="2400" b="1" dirty="0">
                    <a:ea typeface="华文仿宋" panose="02010600040101010101" pitchFamily="2" charset="-122"/>
                    <a:cs typeface="Calibri" panose="020F0502020204030204" pitchFamily="34" charset="0"/>
                  </a:rPr>
                  <a:t>&gt;0,f(n)=</a:t>
                </a:r>
                <a:r>
                  <a:rPr lang="el-GR" altLang="zh-CN" sz="2400" b="1" dirty="0">
                    <a:ea typeface="华文仿宋" panose="02010600040101010101" pitchFamily="2" charset="-122"/>
                    <a:cs typeface="Calibri" panose="020F0502020204030204" pitchFamily="34" charset="0"/>
                  </a:rPr>
                  <a:t>Ω</a:t>
                </a:r>
                <a:r>
                  <a:rPr lang="en-US" altLang="zh-CN" sz="2400" b="1" dirty="0">
                    <a:ea typeface="华文仿宋" panose="02010600040101010101" pitchFamily="2" charset="-122"/>
                    <a:cs typeface="Calibri" panose="020F0502020204030204" pitchFamily="34" charset="0"/>
                  </a:rPr>
                  <a:t>(</a:t>
                </a:r>
                <a14:m>
                  <m:oMath xmlns:m="http://schemas.openxmlformats.org/officeDocument/2006/math">
                    <m:sSup>
                      <m:sSupPr>
                        <m:ctrlPr>
                          <a:rPr lang="zh-CN" altLang="en-US" sz="2400" b="1" i="1" smtClean="0">
                            <a:latin typeface="Cambria Math"/>
                          </a:rPr>
                        </m:ctrlPr>
                      </m:sSupPr>
                      <m:e>
                        <m:sSup>
                          <m:sSupPr>
                            <m:ctrlPr>
                              <a:rPr lang="en-US" altLang="zh-CN" sz="2400" b="1" i="1">
                                <a:latin typeface="Cambria Math"/>
                                <a:ea typeface="华文仿宋" panose="02010600040101010101" pitchFamily="2" charset="-122"/>
                                <a:cs typeface="Calibri" panose="020F0502020204030204" pitchFamily="34" charset="0"/>
                              </a:rPr>
                            </m:ctrlPr>
                          </m:sSupPr>
                          <m:e>
                            <m:r>
                              <a:rPr lang="en-US" altLang="zh-CN" sz="2400" b="1" i="1">
                                <a:latin typeface="Cambria Math" panose="02040503050406030204" pitchFamily="18" charset="0"/>
                                <a:ea typeface="华文仿宋" panose="02010600040101010101" pitchFamily="2" charset="-122"/>
                                <a:cs typeface="Calibri" panose="020F0502020204030204" pitchFamily="34" charset="0"/>
                              </a:rPr>
                              <m:t>𝒏</m:t>
                            </m:r>
                          </m:e>
                          <m:sup>
                            <m:func>
                              <m:funcPr>
                                <m:ctrlPr>
                                  <a:rPr lang="en-US" altLang="zh-CN" sz="2400" b="1" i="1">
                                    <a:latin typeface="Cambria Math"/>
                                    <a:ea typeface="华文仿宋" panose="02010600040101010101" pitchFamily="2" charset="-122"/>
                                    <a:cs typeface="Calibri" panose="020F0502020204030204" pitchFamily="34" charset="0"/>
                                  </a:rPr>
                                </m:ctrlPr>
                              </m:funcPr>
                              <m:fName>
                                <m:sSub>
                                  <m:sSubPr>
                                    <m:ctrlPr>
                                      <a:rPr lang="en-US" altLang="zh-CN" sz="2400" b="1" i="1">
                                        <a:latin typeface="Cambria Math"/>
                                        <a:ea typeface="华文仿宋" panose="02010600040101010101" pitchFamily="2" charset="-122"/>
                                        <a:cs typeface="Calibri" panose="020F0502020204030204" pitchFamily="34" charset="0"/>
                                      </a:rPr>
                                    </m:ctrlPr>
                                  </m:sSubPr>
                                  <m:e>
                                    <m:r>
                                      <m:rPr>
                                        <m:sty m:val="p"/>
                                      </m:rPr>
                                      <a:rPr lang="en-US" altLang="zh-CN" sz="2400">
                                        <a:latin typeface="Cambria Math" panose="02040503050406030204" pitchFamily="18" charset="0"/>
                                        <a:ea typeface="华文仿宋" panose="02010600040101010101" pitchFamily="2" charset="-122"/>
                                        <a:cs typeface="Calibri" panose="020F0502020204030204" pitchFamily="34" charset="0"/>
                                      </a:rPr>
                                      <m:t>log</m:t>
                                    </m:r>
                                  </m:e>
                                  <m:sub>
                                    <m:r>
                                      <a:rPr lang="en-US" altLang="zh-CN" sz="2400" b="1" i="1">
                                        <a:latin typeface="Cambria Math" panose="02040503050406030204" pitchFamily="18" charset="0"/>
                                        <a:ea typeface="华文仿宋" panose="02010600040101010101" pitchFamily="2" charset="-122"/>
                                        <a:cs typeface="Calibri" panose="020F0502020204030204" pitchFamily="34" charset="0"/>
                                      </a:rPr>
                                      <m:t>𝒃</m:t>
                                    </m:r>
                                  </m:sub>
                                </m:sSub>
                              </m:fName>
                              <m:e>
                                <m:r>
                                  <a:rPr lang="en-US" altLang="zh-CN" sz="2400" b="1" i="1">
                                    <a:latin typeface="Cambria Math" panose="02040503050406030204" pitchFamily="18" charset="0"/>
                                    <a:ea typeface="华文仿宋" panose="02010600040101010101" pitchFamily="2" charset="-122"/>
                                    <a:cs typeface="Calibri" panose="020F0502020204030204" pitchFamily="34" charset="0"/>
                                  </a:rPr>
                                  <m:t>𝒂</m:t>
                                </m:r>
                              </m:e>
                            </m:func>
                          </m:sup>
                        </m:sSup>
                        <m:r>
                          <a:rPr lang="en-US" altLang="zh-CN" sz="2400" b="1" i="1" smtClean="0">
                            <a:latin typeface="Cambria Math" panose="02040503050406030204" pitchFamily="18" charset="0"/>
                            <a:ea typeface="华文仿宋" panose="02010600040101010101" pitchFamily="2" charset="-122"/>
                            <a:cs typeface="Calibri" panose="020F0502020204030204" pitchFamily="34" charset="0"/>
                          </a:rPr>
                          <m:t>·</m:t>
                        </m:r>
                        <m:r>
                          <a:rPr lang="en-US" altLang="zh-CN" sz="2400" b="1" i="1">
                            <a:latin typeface="Cambria Math" panose="02040503050406030204" pitchFamily="18" charset="0"/>
                          </a:rPr>
                          <m:t>𝒏</m:t>
                        </m:r>
                      </m:e>
                      <m:sup>
                        <m:r>
                          <a:rPr lang="en-US" altLang="zh-CN" sz="2400" b="1" i="1">
                            <a:latin typeface="Cambria Math" panose="02040503050406030204" pitchFamily="18" charset="0"/>
                          </a:rPr>
                          <m:t>𝜺</m:t>
                        </m:r>
                      </m:sup>
                    </m:sSup>
                  </m:oMath>
                </a14:m>
                <a:r>
                  <a:rPr lang="en-US" altLang="zh-CN" sz="2400" b="1" dirty="0">
                    <a:ea typeface="华文仿宋" panose="02010600040101010101" pitchFamily="2" charset="-122"/>
                    <a:cs typeface="Calibri" panose="020F0502020204030204" pitchFamily="34" charset="0"/>
                  </a:rPr>
                  <a:t>)</a:t>
                </a:r>
                <a:endParaRPr lang="en-US" altLang="zh-CN" sz="2400" b="1" dirty="0">
                  <a:solidFill>
                    <a:schemeClr val="tx1"/>
                  </a:solidFill>
                  <a:ea typeface="华文仿宋" panose="02010600040101010101" pitchFamily="2" charset="-122"/>
                  <a:cs typeface="Calibri" panose="020F0502020204030204" pitchFamily="34" charset="0"/>
                </a:endParaRPr>
              </a:p>
              <a:p>
                <a:pPr fontAlgn="base">
                  <a:lnSpc>
                    <a:spcPts val="3100"/>
                  </a:lnSpc>
                  <a:spcBef>
                    <a:spcPct val="0"/>
                  </a:spcBef>
                  <a:spcAft>
                    <a:spcPct val="0"/>
                  </a:spcAft>
                </a:pPr>
                <a:endParaRPr lang="en-US" altLang="zh-CN" sz="2400" b="1" dirty="0">
                  <a:solidFill>
                    <a:srgbClr val="FF0000"/>
                  </a:solidFill>
                  <a:ea typeface="华文仿宋" panose="02010600040101010101" pitchFamily="2" charset="-122"/>
                  <a:cs typeface="Calibri" panose="020F0502020204030204" pitchFamily="34" charset="0"/>
                </a:endParaRPr>
              </a:p>
            </p:txBody>
          </p:sp>
        </mc:Choice>
        <mc:Fallback xmlns="">
          <p:sp>
            <p:nvSpPr>
              <p:cNvPr id="7" name="Rectangle 1">
                <a:extLst>
                  <a:ext uri="{FF2B5EF4-FFF2-40B4-BE49-F238E27FC236}">
                    <a16:creationId xmlns:a16="http://schemas.microsoft.com/office/drawing/2014/main" id="{617DDAB2-9EE5-4926-BF08-6596B4B2518A}"/>
                  </a:ext>
                </a:extLst>
              </p:cNvPr>
              <p:cNvSpPr>
                <a:spLocks noRot="1" noChangeAspect="1" noMove="1" noResize="1" noEditPoints="1" noAdjustHandles="1" noChangeArrowheads="1" noChangeShapeType="1" noTextEdit="1"/>
              </p:cNvSpPr>
              <p:nvPr/>
            </p:nvSpPr>
            <p:spPr bwMode="auto">
              <a:xfrm>
                <a:off x="712543" y="1414097"/>
                <a:ext cx="10360270" cy="3635867"/>
              </a:xfrm>
              <a:prstGeom prst="rect">
                <a:avLst/>
              </a:prstGeom>
              <a:blipFill>
                <a:blip r:embed="rId3"/>
                <a:stretch>
                  <a:fillRect l="-9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9625700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xmlns="" id="{2FD2E2F5-2BDA-490A-9FEA-1DB79FBDAD93}"/>
              </a:ext>
            </a:extLst>
          </p:cNvPr>
          <p:cNvSpPr txBox="1">
            <a:spLocks noChangeArrowheads="1"/>
          </p:cNvSpPr>
          <p:nvPr/>
        </p:nvSpPr>
        <p:spPr bwMode="auto">
          <a:xfrm>
            <a:off x="4095750" y="908050"/>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zh-CN" altLang="en-US" sz="3200" b="1">
                <a:solidFill>
                  <a:srgbClr val="002060"/>
                </a:solidFill>
                <a:latin typeface="Times New Roman" panose="02020603050405020304" pitchFamily="18" charset="0"/>
                <a:ea typeface="黑体" panose="02010609060101010101" pitchFamily="49" charset="-122"/>
              </a:rPr>
              <a:t>纲要</a:t>
            </a:r>
          </a:p>
        </p:txBody>
      </p:sp>
      <p:grpSp>
        <p:nvGrpSpPr>
          <p:cNvPr id="6147" name="Group 6">
            <a:extLst>
              <a:ext uri="{FF2B5EF4-FFF2-40B4-BE49-F238E27FC236}">
                <a16:creationId xmlns:a16="http://schemas.microsoft.com/office/drawing/2014/main" xmlns="" id="{F714D697-CE54-4FF6-B92A-93AE8BCA9F7B}"/>
              </a:ext>
            </a:extLst>
          </p:cNvPr>
          <p:cNvGrpSpPr>
            <a:grpSpLocks/>
          </p:cNvGrpSpPr>
          <p:nvPr/>
        </p:nvGrpSpPr>
        <p:grpSpPr bwMode="auto">
          <a:xfrm>
            <a:off x="3359150" y="2133601"/>
            <a:ext cx="6121400" cy="720725"/>
            <a:chOff x="1474" y="1298"/>
            <a:chExt cx="3357" cy="454"/>
          </a:xfrm>
        </p:grpSpPr>
        <p:grpSp>
          <p:nvGrpSpPr>
            <p:cNvPr id="6158" name="Group 19">
              <a:extLst>
                <a:ext uri="{FF2B5EF4-FFF2-40B4-BE49-F238E27FC236}">
                  <a16:creationId xmlns:a16="http://schemas.microsoft.com/office/drawing/2014/main" xmlns=""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a16="http://schemas.microsoft.com/office/drawing/2014/main" xmlns=""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61" name="AutoShape 3">
                <a:extLst>
                  <a:ext uri="{FF2B5EF4-FFF2-40B4-BE49-F238E27FC236}">
                    <a16:creationId xmlns:a16="http://schemas.microsoft.com/office/drawing/2014/main" xmlns=""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9" name="Rectangle 13">
              <a:extLst>
                <a:ext uri="{FF2B5EF4-FFF2-40B4-BE49-F238E27FC236}">
                  <a16:creationId xmlns:a16="http://schemas.microsoft.com/office/drawing/2014/main" xmlns=""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rPr>
                <a:t>一、递归方程</a:t>
              </a:r>
            </a:p>
          </p:txBody>
        </p:sp>
      </p:grpSp>
      <p:grpSp>
        <p:nvGrpSpPr>
          <p:cNvPr id="6149" name="Group 6">
            <a:extLst>
              <a:ext uri="{FF2B5EF4-FFF2-40B4-BE49-F238E27FC236}">
                <a16:creationId xmlns:a16="http://schemas.microsoft.com/office/drawing/2014/main" xmlns="" id="{6D8F2933-08BD-4405-8B13-CB9D70B6B985}"/>
              </a:ext>
            </a:extLst>
          </p:cNvPr>
          <p:cNvGrpSpPr>
            <a:grpSpLocks/>
          </p:cNvGrpSpPr>
          <p:nvPr/>
        </p:nvGrpSpPr>
        <p:grpSpPr bwMode="auto">
          <a:xfrm>
            <a:off x="3306269" y="3083933"/>
            <a:ext cx="6121400" cy="720725"/>
            <a:chOff x="1474" y="1298"/>
            <a:chExt cx="3357" cy="454"/>
          </a:xfrm>
        </p:grpSpPr>
        <p:grpSp>
          <p:nvGrpSpPr>
            <p:cNvPr id="6150" name="Group 19">
              <a:extLst>
                <a:ext uri="{FF2B5EF4-FFF2-40B4-BE49-F238E27FC236}">
                  <a16:creationId xmlns:a16="http://schemas.microsoft.com/office/drawing/2014/main" xmlns=""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a16="http://schemas.microsoft.com/office/drawing/2014/main" xmlns=""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53" name="AutoShape 3">
                <a:extLst>
                  <a:ext uri="{FF2B5EF4-FFF2-40B4-BE49-F238E27FC236}">
                    <a16:creationId xmlns:a16="http://schemas.microsoft.com/office/drawing/2014/main" xmlns=""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1" name="Rectangle 13">
              <a:extLst>
                <a:ext uri="{FF2B5EF4-FFF2-40B4-BE49-F238E27FC236}">
                  <a16:creationId xmlns:a16="http://schemas.microsoft.com/office/drawing/2014/main" xmlns=""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101C56"/>
                  </a:solidFill>
                  <a:latin typeface="Times New Roman" panose="02020603050405020304" pitchFamily="18" charset="0"/>
                  <a:ea typeface="仿宋" panose="02010609060101010101" pitchFamily="49" charset="-122"/>
                </a:rPr>
                <a:t>二、分治算法的基本思想</a:t>
              </a:r>
            </a:p>
          </p:txBody>
        </p:sp>
      </p:grpSp>
      <p:grpSp>
        <p:nvGrpSpPr>
          <p:cNvPr id="18" name="Group 18">
            <a:extLst>
              <a:ext uri="{FF2B5EF4-FFF2-40B4-BE49-F238E27FC236}">
                <a16:creationId xmlns:a16="http://schemas.microsoft.com/office/drawing/2014/main" xmlns="" id="{7D449A68-E818-4497-880E-ED195E79A633}"/>
              </a:ext>
            </a:extLst>
          </p:cNvPr>
          <p:cNvGrpSpPr>
            <a:grpSpLocks/>
          </p:cNvGrpSpPr>
          <p:nvPr/>
        </p:nvGrpSpPr>
        <p:grpSpPr bwMode="auto">
          <a:xfrm>
            <a:off x="3359150" y="4003675"/>
            <a:ext cx="6127750" cy="682625"/>
            <a:chOff x="0" y="0"/>
            <a:chExt cx="9810" cy="1634"/>
          </a:xfrm>
        </p:grpSpPr>
        <p:grpSp>
          <p:nvGrpSpPr>
            <p:cNvPr id="19" name="Group 19">
              <a:extLst>
                <a:ext uri="{FF2B5EF4-FFF2-40B4-BE49-F238E27FC236}">
                  <a16:creationId xmlns:a16="http://schemas.microsoft.com/office/drawing/2014/main" xmlns=""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a16="http://schemas.microsoft.com/office/drawing/2014/main" xmlns=""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000000"/>
                  </a:solidFill>
                  <a:latin typeface="Times New Roman" panose="02020603050405020304" pitchFamily="18" charset="0"/>
                  <a:ea typeface="华文楷体" panose="02010600040101010101" pitchFamily="2" charset="-122"/>
                </a:endParaRPr>
              </a:p>
            </p:txBody>
          </p:sp>
          <p:sp>
            <p:nvSpPr>
              <p:cNvPr id="22" name="AutoShape 3">
                <a:extLst>
                  <a:ext uri="{FF2B5EF4-FFF2-40B4-BE49-F238E27FC236}">
                    <a16:creationId xmlns:a16="http://schemas.microsoft.com/office/drawing/2014/main" xmlns=""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1F497D"/>
                  </a:solidFill>
                  <a:latin typeface="Times New Roman" panose="02020603050405020304" pitchFamily="18" charset="0"/>
                  <a:ea typeface="华文楷体" panose="02010600040101010101" pitchFamily="2" charset="-122"/>
                </a:endParaRPr>
              </a:p>
            </p:txBody>
          </p:sp>
        </p:grpSp>
        <p:sp>
          <p:nvSpPr>
            <p:cNvPr id="20" name="Rectangle 13">
              <a:extLst>
                <a:ext uri="{FF2B5EF4-FFF2-40B4-BE49-F238E27FC236}">
                  <a16:creationId xmlns:a16="http://schemas.microsoft.com/office/drawing/2014/main" xmlns=""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101C56"/>
                  </a:solidFill>
                  <a:latin typeface="Times New Roman" panose="02020603050405020304" pitchFamily="18" charset="0"/>
                  <a:ea typeface="仿宋" panose="02010609060101010101" pitchFamily="49" charset="-122"/>
                </a:rPr>
                <a:t>三、分治算法设计与分析</a:t>
              </a: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Master</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定理的使用</a:t>
            </a:r>
          </a:p>
        </p:txBody>
      </p:sp>
      <p:sp>
        <p:nvSpPr>
          <p:cNvPr id="6" name="内容占位符 18">
            <a:extLst>
              <a:ext uri="{FF2B5EF4-FFF2-40B4-BE49-F238E27FC236}">
                <a16:creationId xmlns:a16="http://schemas.microsoft.com/office/drawing/2014/main" xmlns="" id="{446EA803-4B79-427D-BE3B-021531F0E37F}"/>
              </a:ext>
            </a:extLst>
          </p:cNvPr>
          <p:cNvSpPr txBox="1">
            <a:spLocks/>
          </p:cNvSpPr>
          <p:nvPr/>
        </p:nvSpPr>
        <p:spPr bwMode="auto">
          <a:xfrm>
            <a:off x="1192091" y="1134271"/>
            <a:ext cx="8229600" cy="241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charset="0"/>
              <a:buNone/>
              <a:tabLst/>
              <a:defRPr/>
            </a:pPr>
            <a:r>
              <a:rPr lang="zh-CN" altLang="en-US" sz="2400" b="1" dirty="0">
                <a:solidFill>
                  <a:srgbClr val="FF0000"/>
                </a:solidFill>
                <a:latin typeface="Cambria" panose="02040503050406030204" pitchFamily="18"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例</a:t>
            </a:r>
            <a:r>
              <a:rPr kumimoji="0" lang="en-US" altLang="zh-CN" sz="2400" b="1" i="0" u="none" strike="noStrike" kern="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1.  </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求解递推方程</a:t>
            </a:r>
          </a:p>
          <a:p>
            <a:pPr marL="324000" marR="0" lvl="0" indent="-342900" algn="l" defTabSz="914400" rtl="0" eaLnBrk="0" fontAlgn="base" latinLnBrk="0" hangingPunct="0">
              <a:lnSpc>
                <a:spcPct val="100000"/>
              </a:lnSpc>
              <a:spcBef>
                <a:spcPts val="1200"/>
              </a:spcBef>
              <a:spcAft>
                <a:spcPct val="0"/>
              </a:spcAft>
              <a:buClr>
                <a:srgbClr val="666600"/>
              </a:buClr>
              <a:buSzPct val="75000"/>
              <a:buFont typeface="Arial" charset="0"/>
              <a:buNone/>
              <a:tabLst/>
              <a:defRPr/>
            </a:pP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解</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上述递推方程中的</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那么</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endPar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charset="0"/>
              <a:buNone/>
              <a:tabLst/>
              <a:defRPr/>
            </a:pPr>
            <a:endPar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00000"/>
              </a:lnSpc>
              <a:spcBef>
                <a:spcPts val="1200"/>
              </a:spcBef>
              <a:spcAft>
                <a:spcPct val="0"/>
              </a:spcAft>
              <a:buClr>
                <a:srgbClr val="666600"/>
              </a:buClr>
              <a:buSzPct val="75000"/>
              <a:buFont typeface="Arial" charset="0"/>
              <a:buNone/>
              <a:tabLst/>
              <a:defRPr/>
            </a:pP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相当于主定理的第一种情况，其中</a:t>
            </a:r>
            <a:r>
              <a:rPr kumimoji="0" lang="en-US"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sym typeface="Symbol"/>
              </a:rPr>
              <a:t></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itchFamily="18" charset="0"/>
              </a:rPr>
              <a:t>=1.</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根据定理得到</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p>
          <a:p>
            <a:pPr marL="0" marR="0" lvl="0" indent="0" algn="l" defTabSz="914400" rtl="0" eaLnBrk="0" fontAlgn="base" latinLnBrk="0" hangingPunct="0">
              <a:lnSpc>
                <a:spcPct val="100000"/>
              </a:lnSpc>
              <a:spcBef>
                <a:spcPct val="20000"/>
              </a:spcBef>
              <a:spcAft>
                <a:spcPct val="0"/>
              </a:spcAft>
              <a:buClr>
                <a:srgbClr val="666600"/>
              </a:buClr>
              <a:buSzPct val="75000"/>
              <a:buNone/>
              <a:tabLst/>
              <a:defRPr/>
            </a:pPr>
            <a:endParaRPr kumimoji="0" lang="en-US" sz="2400" b="1" i="0" u="none" strike="noStrike" kern="0" cap="none" spc="0" normalizeH="0" baseline="0" noProof="0" dirty="0">
              <a:ln>
                <a:noFill/>
              </a:ln>
              <a:solidFill>
                <a:srgbClr val="000000"/>
              </a:solidFill>
              <a:effectLst/>
              <a:uLnTx/>
              <a:uFillTx/>
              <a:latin typeface="Verdana"/>
              <a:ea typeface="宋体"/>
              <a:cs typeface="+mn-cs"/>
            </a:endParaRPr>
          </a:p>
        </p:txBody>
      </p:sp>
      <p:graphicFrame>
        <p:nvGraphicFramePr>
          <p:cNvPr id="8" name="Object 16">
            <a:extLst>
              <a:ext uri="{FF2B5EF4-FFF2-40B4-BE49-F238E27FC236}">
                <a16:creationId xmlns:a16="http://schemas.microsoft.com/office/drawing/2014/main" xmlns="" id="{8CDD874B-9503-4A2C-A602-274038AF49B8}"/>
              </a:ext>
            </a:extLst>
          </p:cNvPr>
          <p:cNvGraphicFramePr>
            <a:graphicFrameLocks noChangeAspect="1"/>
          </p:cNvGraphicFramePr>
          <p:nvPr/>
        </p:nvGraphicFramePr>
        <p:xfrm>
          <a:off x="4223849" y="1244172"/>
          <a:ext cx="2484437" cy="398462"/>
        </p:xfrm>
        <a:graphic>
          <a:graphicData uri="http://schemas.openxmlformats.org/presentationml/2006/ole">
            <mc:AlternateContent xmlns:mc="http://schemas.openxmlformats.org/markup-compatibility/2006">
              <mc:Choice xmlns:v="urn:schemas-microsoft-com:vml" Requires="v">
                <p:oleObj spid="_x0000_s6166" name="公式" r:id="rId4" imgW="1269449" imgH="203112" progId="Equation.3">
                  <p:embed/>
                </p:oleObj>
              </mc:Choice>
              <mc:Fallback>
                <p:oleObj name="公式" r:id="rId4" imgW="1269449" imgH="203112" progId="Equation.3">
                  <p:embed/>
                  <p:pic>
                    <p:nvPicPr>
                      <p:cNvPr id="8" name="Object 16">
                        <a:extLst>
                          <a:ext uri="{FF2B5EF4-FFF2-40B4-BE49-F238E27FC236}">
                            <a16:creationId xmlns:a16="http://schemas.microsoft.com/office/drawing/2014/main" xmlns="" id="{8CDD874B-9503-4A2C-A602-274038AF4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3849" y="1244172"/>
                        <a:ext cx="248443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8">
            <a:extLst>
              <a:ext uri="{FF2B5EF4-FFF2-40B4-BE49-F238E27FC236}">
                <a16:creationId xmlns:a16="http://schemas.microsoft.com/office/drawing/2014/main" xmlns="" id="{C01089FE-886C-4D02-BACB-EA386E6DFBA8}"/>
              </a:ext>
            </a:extLst>
          </p:cNvPr>
          <p:cNvGraphicFramePr>
            <a:graphicFrameLocks noChangeAspect="1"/>
          </p:cNvGraphicFramePr>
          <p:nvPr/>
        </p:nvGraphicFramePr>
        <p:xfrm>
          <a:off x="4405434" y="1748877"/>
          <a:ext cx="2463800" cy="358775"/>
        </p:xfrm>
        <a:graphic>
          <a:graphicData uri="http://schemas.openxmlformats.org/presentationml/2006/ole">
            <mc:AlternateContent xmlns:mc="http://schemas.openxmlformats.org/markup-compatibility/2006">
              <mc:Choice xmlns:v="urn:schemas-microsoft-com:vml" Requires="v">
                <p:oleObj spid="_x0000_s6167" name="公式" r:id="rId6" imgW="1371600" imgH="203200" progId="Equation.3">
                  <p:embed/>
                </p:oleObj>
              </mc:Choice>
              <mc:Fallback>
                <p:oleObj name="公式" r:id="rId6" imgW="1371600" imgH="203200" progId="Equation.3">
                  <p:embed/>
                  <p:pic>
                    <p:nvPicPr>
                      <p:cNvPr id="9" name="Object 18">
                        <a:extLst>
                          <a:ext uri="{FF2B5EF4-FFF2-40B4-BE49-F238E27FC236}">
                            <a16:creationId xmlns:a16="http://schemas.microsoft.com/office/drawing/2014/main" xmlns="" id="{C01089FE-886C-4D02-BACB-EA386E6DFB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5434" y="1748877"/>
                        <a:ext cx="24638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4">
            <a:extLst>
              <a:ext uri="{FF2B5EF4-FFF2-40B4-BE49-F238E27FC236}">
                <a16:creationId xmlns:a16="http://schemas.microsoft.com/office/drawing/2014/main" xmlns="" id="{215C7C5B-98DD-4FE0-98F5-0C1063B893F0}"/>
              </a:ext>
            </a:extLst>
          </p:cNvPr>
          <p:cNvGraphicFramePr>
            <a:graphicFrameLocks noChangeAspect="1"/>
          </p:cNvGraphicFramePr>
          <p:nvPr/>
        </p:nvGraphicFramePr>
        <p:xfrm>
          <a:off x="2770309" y="2146081"/>
          <a:ext cx="3419476" cy="411506"/>
        </p:xfrm>
        <a:graphic>
          <a:graphicData uri="http://schemas.openxmlformats.org/presentationml/2006/ole">
            <mc:AlternateContent xmlns:mc="http://schemas.openxmlformats.org/markup-compatibility/2006">
              <mc:Choice xmlns:v="urn:schemas-microsoft-com:vml" Requires="v">
                <p:oleObj spid="_x0000_s6168" name="公式" r:id="rId8" imgW="2006600" imgH="241300" progId="Equation.3">
                  <p:embed/>
                </p:oleObj>
              </mc:Choice>
              <mc:Fallback>
                <p:oleObj name="公式" r:id="rId8" imgW="2006600" imgH="241300" progId="Equation.3">
                  <p:embed/>
                  <p:pic>
                    <p:nvPicPr>
                      <p:cNvPr id="10" name="Object 24">
                        <a:extLst>
                          <a:ext uri="{FF2B5EF4-FFF2-40B4-BE49-F238E27FC236}">
                            <a16:creationId xmlns:a16="http://schemas.microsoft.com/office/drawing/2014/main" xmlns="" id="{215C7C5B-98DD-4FE0-98F5-0C1063B893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0309" y="2146081"/>
                        <a:ext cx="3419476" cy="411506"/>
                      </a:xfrm>
                      <a:prstGeom prst="rect">
                        <a:avLst/>
                      </a:prstGeom>
                      <a:noFill/>
                      <a:ln>
                        <a:noFill/>
                      </a:ln>
                    </p:spPr>
                  </p:pic>
                </p:oleObj>
              </mc:Fallback>
            </mc:AlternateContent>
          </a:graphicData>
        </a:graphic>
      </p:graphicFrame>
      <p:graphicFrame>
        <p:nvGraphicFramePr>
          <p:cNvPr id="11" name="Object 30">
            <a:extLst>
              <a:ext uri="{FF2B5EF4-FFF2-40B4-BE49-F238E27FC236}">
                <a16:creationId xmlns:a16="http://schemas.microsoft.com/office/drawing/2014/main" xmlns="" id="{66B36857-F5FE-4380-B976-C7DA7786B847}"/>
              </a:ext>
            </a:extLst>
          </p:cNvPr>
          <p:cNvGraphicFramePr>
            <a:graphicFrameLocks noChangeAspect="1"/>
          </p:cNvGraphicFramePr>
          <p:nvPr/>
        </p:nvGraphicFramePr>
        <p:xfrm>
          <a:off x="3252909" y="3115714"/>
          <a:ext cx="1678599" cy="438153"/>
        </p:xfrm>
        <a:graphic>
          <a:graphicData uri="http://schemas.openxmlformats.org/presentationml/2006/ole">
            <mc:AlternateContent xmlns:mc="http://schemas.openxmlformats.org/markup-compatibility/2006">
              <mc:Choice xmlns:v="urn:schemas-microsoft-com:vml" Requires="v">
                <p:oleObj spid="_x0000_s6169" name="公式" r:id="rId10" imgW="876300" imgH="228600" progId="Equation.3">
                  <p:embed/>
                </p:oleObj>
              </mc:Choice>
              <mc:Fallback>
                <p:oleObj name="公式" r:id="rId10" imgW="876300" imgH="228600" progId="Equation.3">
                  <p:embed/>
                  <p:pic>
                    <p:nvPicPr>
                      <p:cNvPr id="11" name="Object 30">
                        <a:extLst>
                          <a:ext uri="{FF2B5EF4-FFF2-40B4-BE49-F238E27FC236}">
                            <a16:creationId xmlns:a16="http://schemas.microsoft.com/office/drawing/2014/main" xmlns="" id="{66B36857-F5FE-4380-B976-C7DA7786B8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2909" y="3115714"/>
                        <a:ext cx="1678599" cy="438153"/>
                      </a:xfrm>
                      <a:prstGeom prst="rect">
                        <a:avLst/>
                      </a:prstGeom>
                      <a:noFill/>
                      <a:ln>
                        <a:noFill/>
                      </a:ln>
                    </p:spPr>
                  </p:pic>
                </p:oleObj>
              </mc:Fallback>
            </mc:AlternateContent>
          </a:graphicData>
        </a:graphic>
      </p:graphicFrame>
      <p:sp>
        <p:nvSpPr>
          <p:cNvPr id="12" name="内容占位符 18">
            <a:extLst>
              <a:ext uri="{FF2B5EF4-FFF2-40B4-BE49-F238E27FC236}">
                <a16:creationId xmlns:a16="http://schemas.microsoft.com/office/drawing/2014/main" xmlns="" id="{CCE09ABF-6277-4EE0-B386-1063F4E31FCA}"/>
              </a:ext>
            </a:extLst>
          </p:cNvPr>
          <p:cNvSpPr txBox="1">
            <a:spLocks/>
          </p:cNvSpPr>
          <p:nvPr/>
        </p:nvSpPr>
        <p:spPr bwMode="auto">
          <a:xfrm>
            <a:off x="1117845" y="3850117"/>
            <a:ext cx="9034340" cy="241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charset="0"/>
              <a:buNone/>
              <a:tabLst/>
              <a:defRPr/>
            </a:pPr>
            <a:r>
              <a:rPr lang="zh-CN" altLang="en-US" sz="2400" b="1" dirty="0">
                <a:solidFill>
                  <a:srgbClr val="FF0000"/>
                </a:solidFill>
                <a:latin typeface="Cambria" panose="02040503050406030204" pitchFamily="18"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例</a:t>
            </a:r>
            <a:r>
              <a:rPr lang="en-US" altLang="zh-CN" sz="2400" kern="0" dirty="0">
                <a:solidFill>
                  <a:srgbClr val="FF0000"/>
                </a:solidFill>
                <a:latin typeface="Cambria" panose="02040503050406030204" pitchFamily="18" charset="0"/>
                <a:ea typeface="华文仿宋" panose="02010600040101010101" pitchFamily="2" charset="-122"/>
              </a:rPr>
              <a:t>2</a:t>
            </a:r>
            <a:r>
              <a:rPr kumimoji="0" lang="en-US" altLang="zh-CN" sz="2400" b="1" i="0" u="none" strike="noStrike" kern="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求解递推方程</a:t>
            </a:r>
          </a:p>
          <a:p>
            <a:pPr marL="324000" marR="0" lvl="0" indent="-342900" algn="l" defTabSz="914400" rtl="0" eaLnBrk="0" fontAlgn="base" latinLnBrk="0" hangingPunct="0">
              <a:lnSpc>
                <a:spcPct val="100000"/>
              </a:lnSpc>
              <a:spcBef>
                <a:spcPts val="1200"/>
              </a:spcBef>
              <a:spcAft>
                <a:spcPct val="0"/>
              </a:spcAft>
              <a:buClr>
                <a:srgbClr val="666600"/>
              </a:buClr>
              <a:buSzPct val="75000"/>
              <a:buFont typeface="Arial" charset="0"/>
              <a:buNone/>
              <a:tabLst/>
              <a:defRPr/>
            </a:pP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解</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上述递推方程中的</a:t>
            </a:r>
            <a:r>
              <a:rPr kumimoji="0" lang="zh-CN" altLang="pt-BR"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的 </a:t>
            </a:r>
            <a:r>
              <a:rPr kumimoji="0" lang="pt-BR"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a=1, b=3/2,  f(n)=1</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那么</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endPar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charset="0"/>
              <a:buNone/>
              <a:tabLst/>
              <a:defRPr/>
            </a:pPr>
            <a:endPar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00000"/>
              </a:lnSpc>
              <a:spcBef>
                <a:spcPts val="1200"/>
              </a:spcBef>
              <a:spcAft>
                <a:spcPct val="0"/>
              </a:spcAft>
              <a:buClr>
                <a:srgbClr val="666600"/>
              </a:buClr>
              <a:buSzPct val="75000"/>
              <a:buFont typeface="Arial" charset="0"/>
              <a:buNone/>
              <a:tabLst/>
              <a:defRPr/>
            </a:pP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相当于主定理的第二种情况，根据定理得到</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p>
          <a:p>
            <a:pPr marL="0" marR="0" lvl="0" indent="0" algn="l" defTabSz="914400" rtl="0" eaLnBrk="0" fontAlgn="base" latinLnBrk="0" hangingPunct="0">
              <a:lnSpc>
                <a:spcPct val="100000"/>
              </a:lnSpc>
              <a:spcBef>
                <a:spcPct val="20000"/>
              </a:spcBef>
              <a:spcAft>
                <a:spcPct val="0"/>
              </a:spcAft>
              <a:buClr>
                <a:srgbClr val="666600"/>
              </a:buClr>
              <a:buSzPct val="75000"/>
              <a:buNone/>
              <a:tabLst/>
              <a:defRPr/>
            </a:pPr>
            <a:endParaRPr kumimoji="0" lang="en-US" sz="2400" b="1" i="0" u="none" strike="noStrike" kern="0" cap="none" spc="0" normalizeH="0" baseline="0" noProof="0" dirty="0">
              <a:ln>
                <a:noFill/>
              </a:ln>
              <a:solidFill>
                <a:srgbClr val="000000"/>
              </a:solidFill>
              <a:effectLst/>
              <a:uLnTx/>
              <a:uFillTx/>
              <a:latin typeface="Verdana"/>
              <a:ea typeface="宋体"/>
              <a:cs typeface="+mn-cs"/>
            </a:endParaRPr>
          </a:p>
        </p:txBody>
      </p:sp>
      <p:pic>
        <p:nvPicPr>
          <p:cNvPr id="3" name="图片 2">
            <a:extLst>
              <a:ext uri="{FF2B5EF4-FFF2-40B4-BE49-F238E27FC236}">
                <a16:creationId xmlns:a16="http://schemas.microsoft.com/office/drawing/2014/main" xmlns="" id="{ED855391-5BF4-4278-9834-7083A3E0A76E}"/>
              </a:ext>
            </a:extLst>
          </p:cNvPr>
          <p:cNvPicPr>
            <a:picLocks noChangeAspect="1"/>
          </p:cNvPicPr>
          <p:nvPr/>
        </p:nvPicPr>
        <p:blipFill>
          <a:blip r:embed="rId12"/>
          <a:stretch>
            <a:fillRect/>
          </a:stretch>
        </p:blipFill>
        <p:spPr>
          <a:xfrm>
            <a:off x="3900669" y="3924071"/>
            <a:ext cx="2289116" cy="375845"/>
          </a:xfrm>
          <a:prstGeom prst="rect">
            <a:avLst/>
          </a:prstGeom>
        </p:spPr>
      </p:pic>
      <p:pic>
        <p:nvPicPr>
          <p:cNvPr id="4" name="图片 3">
            <a:extLst>
              <a:ext uri="{FF2B5EF4-FFF2-40B4-BE49-F238E27FC236}">
                <a16:creationId xmlns:a16="http://schemas.microsoft.com/office/drawing/2014/main" xmlns="" id="{7A775C7B-9E41-4D2C-B8D0-B32AB9A9A825}"/>
              </a:ext>
            </a:extLst>
          </p:cNvPr>
          <p:cNvPicPr>
            <a:picLocks noChangeAspect="1"/>
          </p:cNvPicPr>
          <p:nvPr/>
        </p:nvPicPr>
        <p:blipFill>
          <a:blip r:embed="rId13"/>
          <a:stretch>
            <a:fillRect/>
          </a:stretch>
        </p:blipFill>
        <p:spPr>
          <a:xfrm>
            <a:off x="3301599" y="4815604"/>
            <a:ext cx="3406687" cy="499593"/>
          </a:xfrm>
          <a:prstGeom prst="rect">
            <a:avLst/>
          </a:prstGeom>
        </p:spPr>
      </p:pic>
      <p:pic>
        <p:nvPicPr>
          <p:cNvPr id="13" name="图片 12">
            <a:extLst>
              <a:ext uri="{FF2B5EF4-FFF2-40B4-BE49-F238E27FC236}">
                <a16:creationId xmlns:a16="http://schemas.microsoft.com/office/drawing/2014/main" xmlns="" id="{F25737B1-A359-45B5-9F1D-1A83B4CA73A7}"/>
              </a:ext>
            </a:extLst>
          </p:cNvPr>
          <p:cNvPicPr>
            <a:picLocks noChangeAspect="1"/>
          </p:cNvPicPr>
          <p:nvPr/>
        </p:nvPicPr>
        <p:blipFill>
          <a:blip r:embed="rId14"/>
          <a:stretch>
            <a:fillRect/>
          </a:stretch>
        </p:blipFill>
        <p:spPr>
          <a:xfrm>
            <a:off x="3482853" y="5850887"/>
            <a:ext cx="3699486" cy="459202"/>
          </a:xfrm>
          <a:prstGeom prst="rect">
            <a:avLst/>
          </a:prstGeom>
        </p:spPr>
      </p:pic>
    </p:spTree>
    <p:extLst>
      <p:ext uri="{BB962C8B-B14F-4D97-AF65-F5344CB8AC3E}">
        <p14:creationId xmlns:p14="http://schemas.microsoft.com/office/powerpoint/2010/main" val="3284932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Master</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定理的使用</a:t>
            </a:r>
          </a:p>
        </p:txBody>
      </p:sp>
      <p:sp>
        <p:nvSpPr>
          <p:cNvPr id="14" name="内容占位符 2">
            <a:extLst>
              <a:ext uri="{FF2B5EF4-FFF2-40B4-BE49-F238E27FC236}">
                <a16:creationId xmlns:a16="http://schemas.microsoft.com/office/drawing/2014/main" xmlns="" id="{F7CF912E-F547-40FF-8E7E-D6306D2EB497}"/>
              </a:ext>
            </a:extLst>
          </p:cNvPr>
          <p:cNvSpPr txBox="1">
            <a:spLocks noChangeArrowheads="1"/>
          </p:cNvSpPr>
          <p:nvPr/>
        </p:nvSpPr>
        <p:spPr bwMode="auto">
          <a:xfrm>
            <a:off x="453536" y="1260109"/>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panose="020B0604020202020204" pitchFamily="34" charset="0"/>
              <a:buNone/>
              <a:tabLst/>
              <a:defRPr/>
            </a:pPr>
            <a:r>
              <a:rPr lang="zh-CN" altLang="en-US" sz="2400" b="1" dirty="0">
                <a:solidFill>
                  <a:srgbClr val="FF0000"/>
                </a:solidFill>
                <a:latin typeface="Cambria" panose="02040503050406030204" pitchFamily="18"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例</a:t>
            </a:r>
            <a:r>
              <a:rPr lang="en-US" altLang="zh-CN" sz="2400" kern="0" dirty="0">
                <a:solidFill>
                  <a:srgbClr val="FF0000"/>
                </a:solidFill>
                <a:latin typeface="Cambria" panose="02040503050406030204" pitchFamily="18" charset="0"/>
                <a:ea typeface="华文仿宋" panose="02010600040101010101" pitchFamily="2" charset="-122"/>
              </a:rPr>
              <a:t>3.</a:t>
            </a:r>
            <a:r>
              <a:rPr kumimoji="0" lang="en-US" altLang="zh-CN" sz="2400" b="1" i="0" u="none" strike="noStrike" kern="0" cap="none" spc="0" normalizeH="0" baseline="0" noProof="0" dirty="0">
                <a:ln>
                  <a:noFill/>
                </a:ln>
                <a:solidFill>
                  <a:srgbClr val="C00000"/>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求解递推方程</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endPar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panose="020B0604020202020204" pitchFamily="34" charset="0"/>
              <a:buNone/>
              <a:tabLst/>
              <a:defRPr/>
            </a:pP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上述递推方程中的</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=3, </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b</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=4, </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f</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0" cap="none" spc="0" normalizeH="0" baseline="0" noProof="0" dirty="0" err="1">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a:t>
            </a:r>
            <a:r>
              <a:rPr kumimoji="0" lang="en-US" altLang="zh-CN" sz="2400" b="1" i="0" u="none" strike="noStrike" kern="0" cap="none" spc="0" normalizeH="0" baseline="0" noProof="0" dirty="0" err="1">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log</a:t>
            </a:r>
            <a:r>
              <a:rPr kumimoji="0" lang="en-US" altLang="zh-CN" sz="2400" b="1" i="1" u="none" strike="noStrike" kern="0" cap="none" spc="0" normalizeH="0" baseline="0" noProof="0" dirty="0" err="1">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，那么</a:t>
            </a:r>
          </a:p>
          <a:p>
            <a:pPr marL="342900" marR="0" lvl="0" indent="-342900" algn="l" defTabSz="914400" rtl="0" eaLnBrk="0" fontAlgn="base" latinLnBrk="0" hangingPunct="0">
              <a:lnSpc>
                <a:spcPct val="100000"/>
              </a:lnSpc>
              <a:spcBef>
                <a:spcPts val="1800"/>
              </a:spcBef>
              <a:spcAft>
                <a:spcPct val="0"/>
              </a:spcAft>
              <a:buClr>
                <a:srgbClr val="666600"/>
              </a:buClr>
              <a:buSzPct val="75000"/>
              <a:buFont typeface="Arial" panose="020B0604020202020204" pitchFamily="34" charset="0"/>
              <a:buNone/>
              <a:tabLst/>
              <a:defRPr/>
            </a:pPr>
            <a:endPar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00000"/>
              </a:lnSpc>
              <a:spcBef>
                <a:spcPts val="1800"/>
              </a:spcBef>
              <a:spcAft>
                <a:spcPct val="0"/>
              </a:spcAft>
              <a:buClr>
                <a:srgbClr val="666600"/>
              </a:buClr>
              <a:buSzPct val="75000"/>
              <a:buFont typeface="Arial" panose="020B0604020202020204" pitchFamily="34" charset="0"/>
              <a:buNone/>
              <a:tabLst/>
              <a:defRPr/>
            </a:pP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此外，要使 </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 f</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b</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 </a:t>
            </a:r>
            <a:r>
              <a:rPr kumimoji="0" lang="en-US" altLang="zh-CN" sz="2400" b="1" i="1" u="none" strike="noStrike" kern="0" cap="none" spc="0" normalizeH="0" baseline="0" noProof="0" dirty="0" err="1">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cf</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成立，代入 </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f</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1" u="none" strike="noStrike" kern="0" cap="none" spc="0" normalizeH="0" baseline="0" noProof="0" dirty="0" err="1">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a:t>
            </a:r>
            <a:r>
              <a:rPr kumimoji="0" lang="en-US" altLang="zh-CN" sz="2400" b="1" i="0" u="none" strike="noStrike" kern="0" cap="none" spc="0" normalizeH="0" baseline="0" noProof="0" dirty="0" err="1">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log</a:t>
            </a:r>
            <a:r>
              <a:rPr kumimoji="0" lang="en-US" altLang="zh-CN" sz="2400" b="1" i="1" u="none" strike="noStrike" kern="0" cap="none" spc="0" normalizeH="0" baseline="0" noProof="0" dirty="0" err="1">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，得到</a:t>
            </a:r>
          </a:p>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panose="020B0604020202020204" pitchFamily="34" charset="0"/>
              <a:buNone/>
              <a:tabLst/>
              <a:defRPr/>
            </a:pP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endPar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panose="020B0604020202020204" pitchFamily="34" charset="0"/>
              <a:buNone/>
              <a:tabLst/>
              <a:defRPr/>
            </a:pPr>
            <a:endPar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panose="020B0604020202020204" pitchFamily="34" charset="0"/>
              <a:buNone/>
              <a:tabLst/>
              <a:defRPr/>
            </a:pP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显然只要 </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c </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 </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3/4</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，上述不等式就可以对充分大的</a:t>
            </a:r>
            <a:r>
              <a:rPr kumimoji="0" lang="en-US" altLang="zh-CN" sz="2400" b="1" i="1"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Times New Roman" panose="02020603050405020304" pitchFamily="18" charset="0"/>
              </a:rPr>
              <a:t>n</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成立</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p>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panose="020B0604020202020204" pitchFamily="34" charset="0"/>
              <a:buNone/>
              <a:tabLst/>
              <a:defRPr/>
            </a:pP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相当于主定理的第三种情况</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因此有 </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endPar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panose="020B0604020202020204" pitchFamily="34" charset="0"/>
              <a:buNone/>
              <a:tabLst/>
              <a:defRPr/>
            </a:pPr>
            <a:endParaRPr kumimoji="0" lang="zh-CN" altLang="en-US" sz="2400" b="1" i="0" u="none" strike="noStrike" kern="0" cap="none" spc="0" normalizeH="0" baseline="0" noProof="0" dirty="0">
              <a:ln>
                <a:noFill/>
              </a:ln>
              <a:solidFill>
                <a:srgbClr val="000000"/>
              </a:solidFill>
              <a:effectLst/>
              <a:uLnTx/>
              <a:uFillTx/>
              <a:latin typeface="Verdana"/>
              <a:ea typeface="宋体"/>
              <a:cs typeface="+mn-cs"/>
            </a:endParaRPr>
          </a:p>
        </p:txBody>
      </p:sp>
      <p:graphicFrame>
        <p:nvGraphicFramePr>
          <p:cNvPr id="15" name="Object 3">
            <a:extLst>
              <a:ext uri="{FF2B5EF4-FFF2-40B4-BE49-F238E27FC236}">
                <a16:creationId xmlns:a16="http://schemas.microsoft.com/office/drawing/2014/main" xmlns="" id="{998815C0-AC06-4590-9065-43DF54D8B77C}"/>
              </a:ext>
            </a:extLst>
          </p:cNvPr>
          <p:cNvGraphicFramePr>
            <a:graphicFrameLocks noChangeAspect="1"/>
          </p:cNvGraphicFramePr>
          <p:nvPr>
            <p:extLst>
              <p:ext uri="{D42A27DB-BD31-4B8C-83A1-F6EECF244321}">
                <p14:modId xmlns:p14="http://schemas.microsoft.com/office/powerpoint/2010/main" val="3816305675"/>
              </p:ext>
            </p:extLst>
          </p:nvPr>
        </p:nvGraphicFramePr>
        <p:xfrm>
          <a:off x="3117239" y="1353236"/>
          <a:ext cx="2978761" cy="381535"/>
        </p:xfrm>
        <a:graphic>
          <a:graphicData uri="http://schemas.openxmlformats.org/presentationml/2006/ole">
            <mc:AlternateContent xmlns:mc="http://schemas.openxmlformats.org/markup-compatibility/2006">
              <mc:Choice xmlns:v="urn:schemas-microsoft-com:vml" Requires="v">
                <p:oleObj spid="_x0000_s9238" name="公式" r:id="rId4" imgW="1586811" imgH="203112" progId="Equation.3">
                  <p:embed/>
                </p:oleObj>
              </mc:Choice>
              <mc:Fallback>
                <p:oleObj name="公式" r:id="rId4" imgW="1586811" imgH="203112" progId="Equation.3">
                  <p:embed/>
                  <p:pic>
                    <p:nvPicPr>
                      <p:cNvPr id="30726" name="Object 3">
                        <a:extLst>
                          <a:ext uri="{FF2B5EF4-FFF2-40B4-BE49-F238E27FC236}">
                            <a16:creationId xmlns:a16="http://schemas.microsoft.com/office/drawing/2014/main" xmlns="" id="{B5D54C64-25B2-4CB4-AFDE-F6C923F3EE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239" y="1353236"/>
                        <a:ext cx="2978761" cy="381535"/>
                      </a:xfrm>
                      <a:prstGeom prst="rect">
                        <a:avLst/>
                      </a:prstGeom>
                      <a:noFill/>
                      <a:ln>
                        <a:noFill/>
                      </a:ln>
                    </p:spPr>
                  </p:pic>
                </p:oleObj>
              </mc:Fallback>
            </mc:AlternateContent>
          </a:graphicData>
        </a:graphic>
      </p:graphicFrame>
      <p:graphicFrame>
        <p:nvGraphicFramePr>
          <p:cNvPr id="16" name="Object 5">
            <a:extLst>
              <a:ext uri="{FF2B5EF4-FFF2-40B4-BE49-F238E27FC236}">
                <a16:creationId xmlns:a16="http://schemas.microsoft.com/office/drawing/2014/main" xmlns="" id="{0CCACF3D-39B4-4557-A2E0-B701100CD475}"/>
              </a:ext>
            </a:extLst>
          </p:cNvPr>
          <p:cNvGraphicFramePr>
            <a:graphicFrameLocks noChangeAspect="1"/>
          </p:cNvGraphicFramePr>
          <p:nvPr>
            <p:extLst>
              <p:ext uri="{D42A27DB-BD31-4B8C-83A1-F6EECF244321}">
                <p14:modId xmlns:p14="http://schemas.microsoft.com/office/powerpoint/2010/main" val="2959873759"/>
              </p:ext>
            </p:extLst>
          </p:nvPr>
        </p:nvGraphicFramePr>
        <p:xfrm>
          <a:off x="1782274" y="2188796"/>
          <a:ext cx="3829172" cy="453735"/>
        </p:xfrm>
        <a:graphic>
          <a:graphicData uri="http://schemas.openxmlformats.org/presentationml/2006/ole">
            <mc:AlternateContent xmlns:mc="http://schemas.openxmlformats.org/markup-compatibility/2006">
              <mc:Choice xmlns:v="urn:schemas-microsoft-com:vml" Requires="v">
                <p:oleObj spid="_x0000_s9239" name="公式" r:id="rId6" imgW="2070100" imgH="241300" progId="Equation.3">
                  <p:embed/>
                </p:oleObj>
              </mc:Choice>
              <mc:Fallback>
                <p:oleObj name="公式" r:id="rId6" imgW="2070100" imgH="241300" progId="Equation.3">
                  <p:embed/>
                  <p:pic>
                    <p:nvPicPr>
                      <p:cNvPr id="30728" name="Object 5">
                        <a:extLst>
                          <a:ext uri="{FF2B5EF4-FFF2-40B4-BE49-F238E27FC236}">
                            <a16:creationId xmlns:a16="http://schemas.microsoft.com/office/drawing/2014/main" xmlns="" id="{A33816C6-02DE-47E4-B38A-A1DE1B27F4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2274" y="2188796"/>
                        <a:ext cx="3829172" cy="453735"/>
                      </a:xfrm>
                      <a:prstGeom prst="rect">
                        <a:avLst/>
                      </a:prstGeom>
                      <a:noFill/>
                      <a:ln>
                        <a:noFill/>
                      </a:ln>
                    </p:spPr>
                  </p:pic>
                </p:oleObj>
              </mc:Fallback>
            </mc:AlternateContent>
          </a:graphicData>
        </a:graphic>
      </p:graphicFrame>
      <p:graphicFrame>
        <p:nvGraphicFramePr>
          <p:cNvPr id="17" name="Object 7">
            <a:extLst>
              <a:ext uri="{FF2B5EF4-FFF2-40B4-BE49-F238E27FC236}">
                <a16:creationId xmlns:a16="http://schemas.microsoft.com/office/drawing/2014/main" xmlns="" id="{D66ECE42-A095-4D48-930E-962F67558B53}"/>
              </a:ext>
            </a:extLst>
          </p:cNvPr>
          <p:cNvGraphicFramePr>
            <a:graphicFrameLocks noChangeAspect="1"/>
          </p:cNvGraphicFramePr>
          <p:nvPr>
            <p:extLst>
              <p:ext uri="{D42A27DB-BD31-4B8C-83A1-F6EECF244321}">
                <p14:modId xmlns:p14="http://schemas.microsoft.com/office/powerpoint/2010/main" val="884746863"/>
              </p:ext>
            </p:extLst>
          </p:nvPr>
        </p:nvGraphicFramePr>
        <p:xfrm>
          <a:off x="2639525" y="3325447"/>
          <a:ext cx="2268538" cy="756180"/>
        </p:xfrm>
        <a:graphic>
          <a:graphicData uri="http://schemas.openxmlformats.org/presentationml/2006/ole">
            <mc:AlternateContent xmlns:mc="http://schemas.openxmlformats.org/markup-compatibility/2006">
              <mc:Choice xmlns:v="urn:schemas-microsoft-com:vml" Requires="v">
                <p:oleObj spid="_x0000_s9240" name="公式" r:id="rId8" imgW="1205977" imgH="406224" progId="Equation.3">
                  <p:embed/>
                </p:oleObj>
              </mc:Choice>
              <mc:Fallback>
                <p:oleObj name="公式" r:id="rId8" imgW="1205977" imgH="406224" progId="Equation.3">
                  <p:embed/>
                  <p:pic>
                    <p:nvPicPr>
                      <p:cNvPr id="30730" name="Object 7">
                        <a:extLst>
                          <a:ext uri="{FF2B5EF4-FFF2-40B4-BE49-F238E27FC236}">
                            <a16:creationId xmlns:a16="http://schemas.microsoft.com/office/drawing/2014/main" xmlns="" id="{C63DFC51-20A3-477B-8B2E-84C5035416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9525" y="3325447"/>
                        <a:ext cx="2268538" cy="756180"/>
                      </a:xfrm>
                      <a:prstGeom prst="rect">
                        <a:avLst/>
                      </a:prstGeom>
                      <a:noFill/>
                      <a:ln>
                        <a:noFill/>
                      </a:ln>
                    </p:spPr>
                  </p:pic>
                </p:oleObj>
              </mc:Fallback>
            </mc:AlternateContent>
          </a:graphicData>
        </a:graphic>
      </p:graphicFrame>
      <p:graphicFrame>
        <p:nvGraphicFramePr>
          <p:cNvPr id="18" name="Object 9">
            <a:extLst>
              <a:ext uri="{FF2B5EF4-FFF2-40B4-BE49-F238E27FC236}">
                <a16:creationId xmlns:a16="http://schemas.microsoft.com/office/drawing/2014/main" xmlns="" id="{B0A481D3-AF97-464A-A220-1BED056BE19A}"/>
              </a:ext>
            </a:extLst>
          </p:cNvPr>
          <p:cNvGraphicFramePr>
            <a:graphicFrameLocks noChangeAspect="1"/>
          </p:cNvGraphicFramePr>
          <p:nvPr>
            <p:extLst>
              <p:ext uri="{D42A27DB-BD31-4B8C-83A1-F6EECF244321}">
                <p14:modId xmlns:p14="http://schemas.microsoft.com/office/powerpoint/2010/main" val="873683937"/>
              </p:ext>
            </p:extLst>
          </p:nvPr>
        </p:nvGraphicFramePr>
        <p:xfrm>
          <a:off x="2551356" y="5175920"/>
          <a:ext cx="3310059" cy="419649"/>
        </p:xfrm>
        <a:graphic>
          <a:graphicData uri="http://schemas.openxmlformats.org/presentationml/2006/ole">
            <mc:AlternateContent xmlns:mc="http://schemas.openxmlformats.org/markup-compatibility/2006">
              <mc:Choice xmlns:v="urn:schemas-microsoft-com:vml" Requires="v">
                <p:oleObj spid="_x0000_s9241" name="公式" r:id="rId10" imgW="1816100" imgH="203200" progId="Equation.3">
                  <p:embed/>
                </p:oleObj>
              </mc:Choice>
              <mc:Fallback>
                <p:oleObj name="公式" r:id="rId10" imgW="1816100" imgH="203200" progId="Equation.3">
                  <p:embed/>
                  <p:pic>
                    <p:nvPicPr>
                      <p:cNvPr id="30732" name="Object 9">
                        <a:extLst>
                          <a:ext uri="{FF2B5EF4-FFF2-40B4-BE49-F238E27FC236}">
                            <a16:creationId xmlns:a16="http://schemas.microsoft.com/office/drawing/2014/main" xmlns="" id="{E6B1651D-48C4-405C-A8BC-0CAEAA2F47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1356" y="5175920"/>
                        <a:ext cx="3310059" cy="419649"/>
                      </a:xfrm>
                      <a:prstGeom prst="rect">
                        <a:avLst/>
                      </a:prstGeom>
                      <a:noFill/>
                      <a:ln>
                        <a:noFill/>
                      </a:ln>
                    </p:spPr>
                  </p:pic>
                </p:oleObj>
              </mc:Fallback>
            </mc:AlternateContent>
          </a:graphicData>
        </a:graphic>
      </p:graphicFrame>
      <p:sp>
        <p:nvSpPr>
          <p:cNvPr id="19" name="矩形 13">
            <a:extLst>
              <a:ext uri="{FF2B5EF4-FFF2-40B4-BE49-F238E27FC236}">
                <a16:creationId xmlns:a16="http://schemas.microsoft.com/office/drawing/2014/main" xmlns="" id="{7BE3202A-30F6-4A99-B687-BF8487C297D2}"/>
              </a:ext>
            </a:extLst>
          </p:cNvPr>
          <p:cNvSpPr>
            <a:spLocks noChangeArrowheads="1"/>
          </p:cNvSpPr>
          <p:nvPr/>
        </p:nvSpPr>
        <p:spPr bwMode="auto">
          <a:xfrm>
            <a:off x="5861415" y="2203436"/>
            <a:ext cx="9770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9pPr>
          </a:lstStyle>
          <a:p>
            <a:pPr fontAlgn="base">
              <a:spcBef>
                <a:spcPct val="0"/>
              </a:spcBef>
              <a:spcAft>
                <a:spcPct val="0"/>
              </a:spcAft>
              <a:buClrTx/>
              <a:buSzTx/>
              <a:buFontTx/>
              <a:buNone/>
            </a:pPr>
            <a:r>
              <a:rPr lang="zh-CN" altLang="en-US"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solidFill>
                  <a:srgbClr val="000000"/>
                </a:solidFill>
                <a:latin typeface="Times New Roman" panose="02020603050405020304" pitchFamily="18" charset="0"/>
                <a:cs typeface="Times New Roman" panose="02020603050405020304" pitchFamily="18" charset="0"/>
              </a:rPr>
              <a:t>0.2 </a:t>
            </a:r>
            <a:endParaRPr lang="zh-CN" altLang="en-US" sz="2400" b="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14968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Master</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定理的使用</a:t>
            </a: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xmlns="" id="{F7CF912E-F547-40FF-8E7E-D6306D2EB497}"/>
                  </a:ext>
                </a:extLst>
              </p:cNvPr>
              <p:cNvSpPr txBox="1">
                <a:spLocks noChangeArrowheads="1"/>
              </p:cNvSpPr>
              <p:nvPr/>
            </p:nvSpPr>
            <p:spPr bwMode="auto">
              <a:xfrm>
                <a:off x="453536" y="1260109"/>
                <a:ext cx="8229600" cy="19974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panose="020B0604020202020204" pitchFamily="34" charset="0"/>
                  <a:buNone/>
                  <a:tabLst/>
                  <a:defRPr/>
                </a:pPr>
                <a:r>
                  <a:rPr lang="zh-CN" altLang="en-US" sz="2400" b="1" dirty="0">
                    <a:solidFill>
                      <a:srgbClr val="FF0000"/>
                    </a:solidFill>
                    <a:latin typeface="Cambria" panose="02040503050406030204" pitchFamily="18"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例</a:t>
                </a:r>
                <a:r>
                  <a:rPr kumimoji="0" lang="en-US" altLang="zh-CN" sz="2400" b="1" i="0" u="none" strike="noStrike" kern="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4</a:t>
                </a:r>
                <a:r>
                  <a:rPr lang="en-US" altLang="zh-CN" sz="2400" kern="0" dirty="0">
                    <a:solidFill>
                      <a:srgbClr val="FF0000"/>
                    </a:solidFill>
                    <a:latin typeface="Cambria" panose="02040503050406030204" pitchFamily="18" charset="0"/>
                    <a:ea typeface="华文仿宋" panose="02010600040101010101" pitchFamily="2" charset="-122"/>
                  </a:rPr>
                  <a:t>.</a:t>
                </a:r>
                <a:r>
                  <a:rPr kumimoji="0" lang="en-US" altLang="zh-CN" sz="2400" b="1" i="0" u="none" strike="noStrike" kern="0" cap="none" spc="0" normalizeH="0" baseline="0" noProof="0" dirty="0">
                    <a:ln>
                      <a:noFill/>
                    </a:ln>
                    <a:solidFill>
                      <a:srgbClr val="C00000"/>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求解</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T(n)=2T(n/2)+</a:t>
                </a:r>
                <a:r>
                  <a:rPr kumimoji="0" lang="en-US" altLang="zh-CN" sz="2400" b="1" i="0" u="none" strike="noStrike" kern="0" cap="none" spc="0" normalizeH="0" baseline="0" noProof="0" dirty="0" err="1">
                    <a:ln>
                      <a:noFill/>
                    </a:ln>
                    <a:solidFill>
                      <a:srgbClr val="000000"/>
                    </a:solidFill>
                    <a:effectLst/>
                    <a:uLnTx/>
                    <a:uFillTx/>
                    <a:latin typeface="Cambria" panose="02040503050406030204" pitchFamily="18" charset="0"/>
                    <a:ea typeface="华文仿宋" panose="02010600040101010101" pitchFamily="2" charset="-122"/>
                    <a:cs typeface="+mn-cs"/>
                  </a:rPr>
                  <a:t>nlgn</a:t>
                </a:r>
                <a:endPar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endParaRPr>
              </a:p>
              <a:p>
                <a:pPr lvl="0">
                  <a:lnSpc>
                    <a:spcPct val="150000"/>
                  </a:lnSpc>
                  <a:buClr>
                    <a:srgbClr val="666600"/>
                  </a:buClr>
                  <a:buNone/>
                  <a:defRPr/>
                </a:pP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 </a:t>
                </a:r>
                <a:r>
                  <a:rPr lang="zh-CN" altLang="en-US" sz="2400" kern="0" dirty="0">
                    <a:solidFill>
                      <a:srgbClr val="000000"/>
                    </a:solidFill>
                    <a:latin typeface="Cambria" panose="02040503050406030204" pitchFamily="18" charset="0"/>
                    <a:ea typeface="华文仿宋" panose="02010600040101010101" pitchFamily="2" charset="-122"/>
                  </a:rPr>
                  <a:t>解：</a:t>
                </a:r>
                <a:r>
                  <a:rPr lang="en-US" altLang="zh-CN" sz="2400" kern="0" dirty="0">
                    <a:solidFill>
                      <a:srgbClr val="000000"/>
                    </a:solidFill>
                    <a:latin typeface="Cambria" panose="02040503050406030204" pitchFamily="18" charset="0"/>
                    <a:ea typeface="华文仿宋" panose="02010600040101010101" pitchFamily="2" charset="-122"/>
                  </a:rPr>
                  <a:t>a=2,b=2,f(n)=</a:t>
                </a:r>
                <a:r>
                  <a:rPr lang="en-US" altLang="zh-CN" sz="2400" kern="0" dirty="0" err="1">
                    <a:solidFill>
                      <a:srgbClr val="000000"/>
                    </a:solidFill>
                    <a:latin typeface="Cambria" panose="02040503050406030204" pitchFamily="18" charset="0"/>
                    <a:ea typeface="华文仿宋" panose="02010600040101010101" pitchFamily="2" charset="-122"/>
                  </a:rPr>
                  <a:t>nlgn</a:t>
                </a:r>
                <a:r>
                  <a:rPr lang="en-US" altLang="zh-CN" sz="2400" kern="0" dirty="0">
                    <a:solidFill>
                      <a:srgbClr val="000000"/>
                    </a:solidFill>
                    <a:latin typeface="Cambria" panose="02040503050406030204" pitchFamily="18" charset="0"/>
                    <a:ea typeface="华文仿宋" panose="02010600040101010101" pitchFamily="2" charset="-122"/>
                  </a:rPr>
                  <a:t>,</a:t>
                </a:r>
                <a:r>
                  <a:rPr lang="en-US" altLang="zh-CN" sz="2400" b="1" dirty="0">
                    <a:solidFill>
                      <a:schemeClr val="tx1"/>
                    </a:solidFill>
                    <a:ea typeface="华文仿宋" panose="02010600040101010101" pitchFamily="2" charset="-122"/>
                    <a:cs typeface="Calibri" panose="020F0502020204030204" pitchFamily="34" charset="0"/>
                  </a:rPr>
                  <a:t> </a:t>
                </a:r>
                <a14:m>
                  <m:oMath xmlns:m="http://schemas.openxmlformats.org/officeDocument/2006/math">
                    <m:sSup>
                      <m:sSupPr>
                        <m:ctrlPr>
                          <a:rPr lang="en-US" altLang="zh-CN" sz="2400" b="1" i="1">
                            <a:solidFill>
                              <a:schemeClr val="tx1"/>
                            </a:solidFill>
                            <a:latin typeface="Cambria Math"/>
                            <a:ea typeface="华文仿宋" panose="02010600040101010101" pitchFamily="2" charset="-122"/>
                            <a:cs typeface="Calibri" panose="020F0502020204030204" pitchFamily="34" charset="0"/>
                          </a:rPr>
                        </m:ctrlPr>
                      </m:sSupPr>
                      <m:e>
                        <m:r>
                          <a:rPr lang="en-US" altLang="zh-CN"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𝒏</m:t>
                        </m:r>
                      </m:e>
                      <m:sup>
                        <m:func>
                          <m:funcPr>
                            <m:ctrlPr>
                              <a:rPr lang="en-US" altLang="zh-CN" sz="2400" i="1">
                                <a:solidFill>
                                  <a:schemeClr val="tx1"/>
                                </a:solidFill>
                                <a:latin typeface="Cambria Math"/>
                                <a:ea typeface="华文仿宋" panose="02010600040101010101" pitchFamily="2" charset="-122"/>
                                <a:cs typeface="Calibri" panose="020F0502020204030204" pitchFamily="34" charset="0"/>
                              </a:rPr>
                            </m:ctrlPr>
                          </m:funcPr>
                          <m:fName>
                            <m:sSub>
                              <m:sSubPr>
                                <m:ctrlPr>
                                  <a:rPr lang="en-US" altLang="zh-CN" sz="2400" i="1">
                                    <a:solidFill>
                                      <a:schemeClr val="tx1"/>
                                    </a:solidFill>
                                    <a:latin typeface="Cambria Math"/>
                                    <a:ea typeface="华文仿宋" panose="02010600040101010101" pitchFamily="2" charset="-122"/>
                                    <a:cs typeface="Calibri" panose="020F0502020204030204" pitchFamily="34" charset="0"/>
                                  </a:rPr>
                                </m:ctrlPr>
                              </m:sSubPr>
                              <m:e>
                                <m:r>
                                  <a:rPr lang="en-US" altLang="zh-CN"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𝐥𝐨𝐠</m:t>
                                </m:r>
                              </m:e>
                              <m:sub>
                                <m:r>
                                  <a:rPr lang="en-US" altLang="zh-CN"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𝒃</m:t>
                                </m:r>
                              </m:sub>
                            </m:sSub>
                          </m:fName>
                          <m:e>
                            <m:r>
                              <a:rPr lang="en-US" altLang="zh-CN" sz="2400" b="1" i="1">
                                <a:solidFill>
                                  <a:schemeClr val="tx1"/>
                                </a:solidFill>
                                <a:latin typeface="Cambria Math" panose="02040503050406030204" pitchFamily="18" charset="0"/>
                                <a:ea typeface="华文仿宋" panose="02010600040101010101" pitchFamily="2" charset="-122"/>
                                <a:cs typeface="Calibri" panose="020F0502020204030204" pitchFamily="34" charset="0"/>
                              </a:rPr>
                              <m:t>𝒂</m:t>
                            </m:r>
                          </m:e>
                        </m:func>
                      </m:sup>
                    </m:sSup>
                  </m:oMath>
                </a14:m>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=n. </a:t>
                </a:r>
                <a:r>
                  <a:rPr lang="en-US" altLang="zh-CN" sz="2400" kern="0" dirty="0">
                    <a:solidFill>
                      <a:srgbClr val="000000"/>
                    </a:solidFill>
                    <a:latin typeface="Cambria" panose="02040503050406030204" pitchFamily="18" charset="0"/>
                    <a:ea typeface="华文仿宋" panose="02010600040101010101" pitchFamily="2" charset="-122"/>
                  </a:rPr>
                  <a:t>f(n)=</a:t>
                </a:r>
                <a:r>
                  <a:rPr lang="en-US" altLang="zh-CN" sz="2400" kern="0" dirty="0" err="1">
                    <a:solidFill>
                      <a:srgbClr val="000000"/>
                    </a:solidFill>
                    <a:latin typeface="Cambria" panose="02040503050406030204" pitchFamily="18" charset="0"/>
                    <a:ea typeface="华文仿宋" panose="02010600040101010101" pitchFamily="2" charset="-122"/>
                  </a:rPr>
                  <a:t>nlgn</a:t>
                </a:r>
                <a:r>
                  <a:rPr lang="zh-CN" altLang="en-US" sz="2400" kern="0" dirty="0">
                    <a:solidFill>
                      <a:srgbClr val="000000"/>
                    </a:solidFill>
                    <a:latin typeface="Cambria" panose="02040503050406030204" pitchFamily="18" charset="0"/>
                    <a:ea typeface="华文仿宋" panose="02010600040101010101" pitchFamily="2" charset="-122"/>
                  </a:rPr>
                  <a:t>大于</a:t>
                </a:r>
                <a14:m>
                  <m:oMath xmlns:m="http://schemas.openxmlformats.org/officeDocument/2006/math">
                    <m:sSup>
                      <m:sSupPr>
                        <m:ctrlPr>
                          <a:rPr lang="en-US" altLang="zh-CN" sz="2400" i="1">
                            <a:latin typeface="Cambria Math"/>
                            <a:ea typeface="华文仿宋" panose="02010600040101010101" pitchFamily="2" charset="-122"/>
                            <a:cs typeface="Calibri" panose="020F0502020204030204" pitchFamily="34" charset="0"/>
                          </a:rPr>
                        </m:ctrlPr>
                      </m:sSupPr>
                      <m:e>
                        <m:r>
                          <a:rPr lang="en-US" altLang="zh-CN" sz="2400" i="1">
                            <a:latin typeface="Cambria Math" panose="02040503050406030204" pitchFamily="18" charset="0"/>
                            <a:ea typeface="华文仿宋" panose="02010600040101010101" pitchFamily="2" charset="-122"/>
                            <a:cs typeface="Calibri" panose="020F0502020204030204" pitchFamily="34" charset="0"/>
                          </a:rPr>
                          <m:t>𝒏</m:t>
                        </m:r>
                      </m:e>
                      <m:sup>
                        <m:func>
                          <m:funcPr>
                            <m:ctrlPr>
                              <a:rPr lang="en-US" altLang="zh-CN" sz="2400" i="1">
                                <a:latin typeface="Cambria Math"/>
                                <a:ea typeface="华文仿宋" panose="02010600040101010101" pitchFamily="2" charset="-122"/>
                                <a:cs typeface="Calibri" panose="020F0502020204030204" pitchFamily="34" charset="0"/>
                              </a:rPr>
                            </m:ctrlPr>
                          </m:funcPr>
                          <m:fName>
                            <m:sSub>
                              <m:sSubPr>
                                <m:ctrlPr>
                                  <a:rPr lang="en-US" altLang="zh-CN" sz="2400" i="1">
                                    <a:latin typeface="Cambria Math"/>
                                    <a:ea typeface="华文仿宋" panose="02010600040101010101" pitchFamily="2" charset="-122"/>
                                    <a:cs typeface="Calibri" panose="020F0502020204030204" pitchFamily="34" charset="0"/>
                                  </a:rPr>
                                </m:ctrlPr>
                              </m:sSubPr>
                              <m:e>
                                <m:r>
                                  <m:rPr>
                                    <m:sty m:val="p"/>
                                  </m:rPr>
                                  <a:rPr lang="en-US" altLang="zh-CN" sz="2400">
                                    <a:latin typeface="Cambria Math" panose="02040503050406030204" pitchFamily="18" charset="0"/>
                                    <a:ea typeface="华文仿宋" panose="02010600040101010101" pitchFamily="2" charset="-122"/>
                                    <a:cs typeface="Calibri" panose="020F0502020204030204" pitchFamily="34" charset="0"/>
                                  </a:rPr>
                                  <m:t>log</m:t>
                                </m:r>
                              </m:e>
                              <m:sub>
                                <m:r>
                                  <a:rPr lang="en-US" altLang="zh-CN" sz="2400" i="1">
                                    <a:latin typeface="Cambria Math" panose="02040503050406030204" pitchFamily="18" charset="0"/>
                                    <a:ea typeface="华文仿宋" panose="02010600040101010101" pitchFamily="2" charset="-122"/>
                                    <a:cs typeface="Calibri" panose="020F0502020204030204" pitchFamily="34" charset="0"/>
                                  </a:rPr>
                                  <m:t>𝒃</m:t>
                                </m:r>
                              </m:sub>
                            </m:sSub>
                          </m:fName>
                          <m:e>
                            <m:r>
                              <a:rPr lang="en-US" altLang="zh-CN" sz="2400" i="1">
                                <a:latin typeface="Cambria Math" panose="02040503050406030204" pitchFamily="18" charset="0"/>
                                <a:ea typeface="华文仿宋" panose="02010600040101010101" pitchFamily="2" charset="-122"/>
                                <a:cs typeface="Calibri" panose="020F0502020204030204" pitchFamily="34" charset="0"/>
                              </a:rPr>
                              <m:t>𝒂</m:t>
                            </m:r>
                          </m:e>
                        </m:func>
                      </m:sup>
                    </m:sSup>
                  </m:oMath>
                </a14:m>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=n,</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但不是多项式地大于，</a:t>
                </a:r>
                <a:r>
                  <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Master</a:t>
                </a:r>
                <a:r>
                  <a:rPr kumimoji="0" lang="zh-CN" altLang="en-US"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rPr>
                  <a:t>定理不适用于该</a:t>
                </a:r>
                <a:r>
                  <a:rPr lang="en-US" altLang="zh-CN" sz="2400" kern="0" dirty="0">
                    <a:solidFill>
                      <a:srgbClr val="000000"/>
                    </a:solidFill>
                    <a:latin typeface="Cambria" panose="02040503050406030204" pitchFamily="18" charset="0"/>
                    <a:ea typeface="华文仿宋" panose="02010600040101010101" pitchFamily="2" charset="-122"/>
                  </a:rPr>
                  <a:t>T(n).</a:t>
                </a:r>
                <a:endParaRPr kumimoji="0" lang="en-US" altLang="zh-CN" sz="2400" b="1" i="0" u="none" strike="noStrike" kern="0" cap="none" spc="0" normalizeH="0" baseline="0" noProof="0" dirty="0">
                  <a:ln>
                    <a:noFill/>
                  </a:ln>
                  <a:solidFill>
                    <a:srgbClr val="000000"/>
                  </a:solidFill>
                  <a:effectLst/>
                  <a:uLnTx/>
                  <a:uFillTx/>
                  <a:latin typeface="Cambria" panose="02040503050406030204" pitchFamily="18" charset="0"/>
                  <a:ea typeface="华文仿宋"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panose="020B0604020202020204" pitchFamily="34" charset="0"/>
                  <a:buNone/>
                  <a:tabLst/>
                  <a:defRPr/>
                </a:pPr>
                <a:r>
                  <a:rPr kumimoji="0" lang="zh-CN" altLang="en-US" sz="2400" b="1" i="0" u="none" strike="noStrike" kern="0" cap="none" spc="0" normalizeH="0" baseline="0" noProof="0" dirty="0">
                    <a:ln>
                      <a:noFill/>
                    </a:ln>
                    <a:solidFill>
                      <a:srgbClr val="000000"/>
                    </a:solidFill>
                    <a:effectLst/>
                    <a:uLnTx/>
                    <a:uFillTx/>
                    <a:latin typeface="Verdana"/>
                    <a:ea typeface="宋体"/>
                    <a:cs typeface="+mn-cs"/>
                  </a:rPr>
                  <a:t> </a:t>
                </a:r>
              </a:p>
            </p:txBody>
          </p:sp>
        </mc:Choice>
        <mc:Fallback xmlns="">
          <p:sp>
            <p:nvSpPr>
              <p:cNvPr id="14" name="内容占位符 2">
                <a:extLst>
                  <a:ext uri="{FF2B5EF4-FFF2-40B4-BE49-F238E27FC236}">
                    <a16:creationId xmlns:a16="http://schemas.microsoft.com/office/drawing/2014/main" id="{F7CF912E-F547-40FF-8E7E-D6306D2EB497}"/>
                  </a:ext>
                </a:extLst>
              </p:cNvPr>
              <p:cNvSpPr txBox="1">
                <a:spLocks noRot="1" noChangeAspect="1" noMove="1" noResize="1" noEditPoints="1" noAdjustHandles="1" noChangeArrowheads="1" noChangeShapeType="1" noTextEdit="1"/>
              </p:cNvSpPr>
              <p:nvPr/>
            </p:nvSpPr>
            <p:spPr bwMode="auto">
              <a:xfrm>
                <a:off x="453536" y="1260109"/>
                <a:ext cx="8229600" cy="1997441"/>
              </a:xfrm>
              <a:prstGeom prst="rect">
                <a:avLst/>
              </a:prstGeom>
              <a:blipFill>
                <a:blip r:embed="rId3"/>
                <a:stretch>
                  <a:fillRect l="-1111" t="-3058" r="-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xmlns="" id="{8754498C-7C4D-43CB-B9B5-2297A9FE68EC}"/>
              </a:ext>
            </a:extLst>
          </p:cNvPr>
          <p:cNvSpPr txBox="1">
            <a:spLocks noChangeArrowheads="1"/>
          </p:cNvSpPr>
          <p:nvPr/>
        </p:nvSpPr>
        <p:spPr bwMode="auto">
          <a:xfrm>
            <a:off x="1304557" y="3429000"/>
            <a:ext cx="8229600" cy="433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666600"/>
              </a:buClr>
              <a:buSzPct val="75000"/>
              <a:buFont typeface="Arial" panose="020B0604020202020204" pitchFamily="34" charset="0"/>
              <a:buNone/>
              <a:tabLst/>
              <a:defRPr/>
            </a:pPr>
            <a:r>
              <a:rPr kumimoji="0" lang="zh-CN" altLang="en-US" sz="2400" b="1" i="0" u="none" strike="noStrike" kern="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在含有</a:t>
            </a:r>
            <a:r>
              <a:rPr kumimoji="0" lang="en-US" altLang="zh-CN" sz="2400" b="1" i="0" u="none" strike="noStrike" kern="0" cap="none" spc="0" normalizeH="0" baseline="0" noProof="0" dirty="0" err="1">
                <a:ln>
                  <a:noFill/>
                </a:ln>
                <a:solidFill>
                  <a:srgbClr val="FF0000"/>
                </a:solidFill>
                <a:effectLst/>
                <a:uLnTx/>
                <a:uFillTx/>
                <a:latin typeface="Cambria" panose="02040503050406030204" pitchFamily="18" charset="0"/>
                <a:ea typeface="华文仿宋" panose="02010600040101010101" pitchFamily="2" charset="-122"/>
                <a:cs typeface="+mn-cs"/>
              </a:rPr>
              <a:t>lgn</a:t>
            </a:r>
            <a:r>
              <a:rPr kumimoji="0" lang="zh-CN" altLang="en-US" sz="2400" b="1" i="0" u="none" strike="noStrike" kern="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的时候要注意是否可以用主定理求解！</a:t>
            </a:r>
            <a:endParaRPr kumimoji="0" lang="zh-CN" altLang="en-US" sz="2400" b="1" i="0" u="none" strike="noStrike" kern="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402396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xmlns="" id="{2FD2E2F5-2BDA-490A-9FEA-1DB79FBDAD93}"/>
              </a:ext>
            </a:extLst>
          </p:cNvPr>
          <p:cNvSpPr txBox="1">
            <a:spLocks noChangeArrowheads="1"/>
          </p:cNvSpPr>
          <p:nvPr/>
        </p:nvSpPr>
        <p:spPr bwMode="auto">
          <a:xfrm>
            <a:off x="4095750" y="908050"/>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zh-CN" altLang="en-US" sz="3200" b="1">
                <a:solidFill>
                  <a:srgbClr val="002060"/>
                </a:solidFill>
                <a:latin typeface="Times New Roman" panose="02020603050405020304" pitchFamily="18" charset="0"/>
                <a:ea typeface="黑体" panose="02010609060101010101" pitchFamily="49" charset="-122"/>
              </a:rPr>
              <a:t>纲要</a:t>
            </a:r>
          </a:p>
        </p:txBody>
      </p:sp>
      <p:grpSp>
        <p:nvGrpSpPr>
          <p:cNvPr id="6147" name="Group 6">
            <a:extLst>
              <a:ext uri="{FF2B5EF4-FFF2-40B4-BE49-F238E27FC236}">
                <a16:creationId xmlns:a16="http://schemas.microsoft.com/office/drawing/2014/main" xmlns="" id="{F714D697-CE54-4FF6-B92A-93AE8BCA9F7B}"/>
              </a:ext>
            </a:extLst>
          </p:cNvPr>
          <p:cNvGrpSpPr>
            <a:grpSpLocks/>
          </p:cNvGrpSpPr>
          <p:nvPr/>
        </p:nvGrpSpPr>
        <p:grpSpPr bwMode="auto">
          <a:xfrm>
            <a:off x="3359150" y="2133601"/>
            <a:ext cx="6121400" cy="720725"/>
            <a:chOff x="1474" y="1298"/>
            <a:chExt cx="3357" cy="454"/>
          </a:xfrm>
        </p:grpSpPr>
        <p:grpSp>
          <p:nvGrpSpPr>
            <p:cNvPr id="6158" name="Group 19">
              <a:extLst>
                <a:ext uri="{FF2B5EF4-FFF2-40B4-BE49-F238E27FC236}">
                  <a16:creationId xmlns:a16="http://schemas.microsoft.com/office/drawing/2014/main" xmlns=""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a16="http://schemas.microsoft.com/office/drawing/2014/main" xmlns=""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61" name="AutoShape 3">
                <a:extLst>
                  <a:ext uri="{FF2B5EF4-FFF2-40B4-BE49-F238E27FC236}">
                    <a16:creationId xmlns:a16="http://schemas.microsoft.com/office/drawing/2014/main" xmlns=""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9" name="Rectangle 13">
              <a:extLst>
                <a:ext uri="{FF2B5EF4-FFF2-40B4-BE49-F238E27FC236}">
                  <a16:creationId xmlns:a16="http://schemas.microsoft.com/office/drawing/2014/main" xmlns=""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002060"/>
                  </a:solidFill>
                  <a:latin typeface="Times New Roman" panose="02020603050405020304" pitchFamily="18" charset="0"/>
                  <a:ea typeface="仿宋" panose="02010609060101010101" pitchFamily="49" charset="-122"/>
                </a:rPr>
                <a:t>一、递归方程</a:t>
              </a:r>
            </a:p>
          </p:txBody>
        </p:sp>
      </p:grpSp>
      <p:grpSp>
        <p:nvGrpSpPr>
          <p:cNvPr id="6149" name="Group 6">
            <a:extLst>
              <a:ext uri="{FF2B5EF4-FFF2-40B4-BE49-F238E27FC236}">
                <a16:creationId xmlns:a16="http://schemas.microsoft.com/office/drawing/2014/main" xmlns="" id="{6D8F2933-08BD-4405-8B13-CB9D70B6B985}"/>
              </a:ext>
            </a:extLst>
          </p:cNvPr>
          <p:cNvGrpSpPr>
            <a:grpSpLocks/>
          </p:cNvGrpSpPr>
          <p:nvPr/>
        </p:nvGrpSpPr>
        <p:grpSpPr bwMode="auto">
          <a:xfrm>
            <a:off x="3351213" y="3003551"/>
            <a:ext cx="6121400" cy="720725"/>
            <a:chOff x="1474" y="1298"/>
            <a:chExt cx="3357" cy="454"/>
          </a:xfrm>
        </p:grpSpPr>
        <p:grpSp>
          <p:nvGrpSpPr>
            <p:cNvPr id="6150" name="Group 19">
              <a:extLst>
                <a:ext uri="{FF2B5EF4-FFF2-40B4-BE49-F238E27FC236}">
                  <a16:creationId xmlns:a16="http://schemas.microsoft.com/office/drawing/2014/main" xmlns=""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a16="http://schemas.microsoft.com/office/drawing/2014/main" xmlns=""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53" name="AutoShape 3">
                <a:extLst>
                  <a:ext uri="{FF2B5EF4-FFF2-40B4-BE49-F238E27FC236}">
                    <a16:creationId xmlns:a16="http://schemas.microsoft.com/office/drawing/2014/main" xmlns=""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1" name="Rectangle 13">
              <a:extLst>
                <a:ext uri="{FF2B5EF4-FFF2-40B4-BE49-F238E27FC236}">
                  <a16:creationId xmlns:a16="http://schemas.microsoft.com/office/drawing/2014/main" xmlns=""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rPr>
                <a:t>二、分治算法的基本思想</a:t>
              </a:r>
            </a:p>
          </p:txBody>
        </p:sp>
      </p:grpSp>
      <p:grpSp>
        <p:nvGrpSpPr>
          <p:cNvPr id="18" name="Group 18">
            <a:extLst>
              <a:ext uri="{FF2B5EF4-FFF2-40B4-BE49-F238E27FC236}">
                <a16:creationId xmlns:a16="http://schemas.microsoft.com/office/drawing/2014/main" xmlns="" id="{7D449A68-E818-4497-880E-ED195E79A633}"/>
              </a:ext>
            </a:extLst>
          </p:cNvPr>
          <p:cNvGrpSpPr>
            <a:grpSpLocks/>
          </p:cNvGrpSpPr>
          <p:nvPr/>
        </p:nvGrpSpPr>
        <p:grpSpPr bwMode="auto">
          <a:xfrm>
            <a:off x="3419325" y="4092575"/>
            <a:ext cx="6127750" cy="682625"/>
            <a:chOff x="0" y="0"/>
            <a:chExt cx="9810" cy="1634"/>
          </a:xfrm>
        </p:grpSpPr>
        <p:grpSp>
          <p:nvGrpSpPr>
            <p:cNvPr id="19" name="Group 19">
              <a:extLst>
                <a:ext uri="{FF2B5EF4-FFF2-40B4-BE49-F238E27FC236}">
                  <a16:creationId xmlns:a16="http://schemas.microsoft.com/office/drawing/2014/main" xmlns=""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a16="http://schemas.microsoft.com/office/drawing/2014/main" xmlns=""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000000"/>
                  </a:solidFill>
                  <a:latin typeface="Times New Roman" panose="02020603050405020304" pitchFamily="18" charset="0"/>
                  <a:ea typeface="华文楷体" panose="02010600040101010101" pitchFamily="2" charset="-122"/>
                </a:endParaRPr>
              </a:p>
            </p:txBody>
          </p:sp>
          <p:sp>
            <p:nvSpPr>
              <p:cNvPr id="22" name="AutoShape 3">
                <a:extLst>
                  <a:ext uri="{FF2B5EF4-FFF2-40B4-BE49-F238E27FC236}">
                    <a16:creationId xmlns:a16="http://schemas.microsoft.com/office/drawing/2014/main" xmlns=""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1F497D"/>
                  </a:solidFill>
                  <a:latin typeface="Times New Roman" panose="02020603050405020304" pitchFamily="18" charset="0"/>
                  <a:ea typeface="华文楷体" panose="02010600040101010101" pitchFamily="2" charset="-122"/>
                </a:endParaRPr>
              </a:p>
            </p:txBody>
          </p:sp>
        </p:grpSp>
        <p:sp>
          <p:nvSpPr>
            <p:cNvPr id="20" name="Rectangle 13">
              <a:extLst>
                <a:ext uri="{FF2B5EF4-FFF2-40B4-BE49-F238E27FC236}">
                  <a16:creationId xmlns:a16="http://schemas.microsoft.com/office/drawing/2014/main" xmlns=""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101C56"/>
                  </a:solidFill>
                  <a:latin typeface="Times New Roman" panose="02020603050405020304" pitchFamily="18" charset="0"/>
                  <a:ea typeface="仿宋" panose="02010609060101010101" pitchFamily="49" charset="-122"/>
                </a:rPr>
                <a:t>三、分治算法设计与分析</a:t>
              </a:r>
            </a:p>
          </p:txBody>
        </p:sp>
      </p:grpSp>
    </p:spTree>
    <p:extLst>
      <p:ext uri="{BB962C8B-B14F-4D97-AF65-F5344CB8AC3E}">
        <p14:creationId xmlns:p14="http://schemas.microsoft.com/office/powerpoint/2010/main" val="40674429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分治算法的基本思想</a:t>
            </a:r>
          </a:p>
        </p:txBody>
      </p:sp>
      <p:sp>
        <p:nvSpPr>
          <p:cNvPr id="6" name="内容占位符 3">
            <a:extLst>
              <a:ext uri="{FF2B5EF4-FFF2-40B4-BE49-F238E27FC236}">
                <a16:creationId xmlns:a16="http://schemas.microsoft.com/office/drawing/2014/main" xmlns="" id="{7AC9C5E3-93C2-453F-8621-6D59FE0C01E5}"/>
              </a:ext>
            </a:extLst>
          </p:cNvPr>
          <p:cNvSpPr txBox="1">
            <a:spLocks/>
          </p:cNvSpPr>
          <p:nvPr/>
        </p:nvSpPr>
        <p:spPr bwMode="auto">
          <a:xfrm>
            <a:off x="2174509" y="1307734"/>
            <a:ext cx="7649429" cy="453072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spcBef>
                <a:spcPts val="0"/>
              </a:spcBef>
              <a:buClr>
                <a:srgbClr val="666600"/>
              </a:buClr>
              <a:buFont typeface="Wingdings" panose="05000000000000000000" pitchFamily="2" charset="2"/>
              <a:buNone/>
              <a:defRPr/>
            </a:pPr>
            <a:r>
              <a:rPr lang="en-US" altLang="zh-CN" sz="2400" kern="0" dirty="0">
                <a:solidFill>
                  <a:srgbClr val="000000"/>
                </a:solidFill>
                <a:latin typeface="华文仿宋" panose="02010600040101010101" pitchFamily="2" charset="-122"/>
                <a:ea typeface="华文仿宋" panose="02010600040101010101" pitchFamily="2" charset="-122"/>
              </a:rPr>
              <a:t>1. </a:t>
            </a:r>
            <a:r>
              <a:rPr lang="zh-CN" altLang="en-US" sz="2400" kern="0" dirty="0">
                <a:solidFill>
                  <a:srgbClr val="000000"/>
                </a:solidFill>
                <a:latin typeface="华文仿宋" panose="02010600040101010101" pitchFamily="2" charset="-122"/>
                <a:ea typeface="华文仿宋" panose="02010600040101010101" pitchFamily="2" charset="-122"/>
              </a:rPr>
              <a:t>将原始问题划分或者归结为规模较小的子问题</a:t>
            </a:r>
          </a:p>
          <a:p>
            <a:pPr>
              <a:lnSpc>
                <a:spcPct val="150000"/>
              </a:lnSpc>
              <a:spcBef>
                <a:spcPts val="0"/>
              </a:spcBef>
              <a:buClr>
                <a:srgbClr val="666600"/>
              </a:buClr>
              <a:buFont typeface="Wingdings" panose="05000000000000000000" pitchFamily="2" charset="2"/>
              <a:buNone/>
              <a:defRPr/>
            </a:pPr>
            <a:r>
              <a:rPr lang="en-US" altLang="zh-CN" sz="2400" kern="0" dirty="0">
                <a:solidFill>
                  <a:srgbClr val="000000"/>
                </a:solidFill>
                <a:latin typeface="华文仿宋" panose="02010600040101010101" pitchFamily="2" charset="-122"/>
                <a:ea typeface="华文仿宋" panose="02010600040101010101" pitchFamily="2" charset="-122"/>
              </a:rPr>
              <a:t>2. </a:t>
            </a:r>
            <a:r>
              <a:rPr lang="zh-CN" altLang="en-US" sz="2400" kern="0" dirty="0">
                <a:solidFill>
                  <a:srgbClr val="000000"/>
                </a:solidFill>
                <a:latin typeface="华文仿宋" panose="02010600040101010101" pitchFamily="2" charset="-122"/>
                <a:ea typeface="华文仿宋" panose="02010600040101010101" pitchFamily="2" charset="-122"/>
              </a:rPr>
              <a:t>递归或迭代求解每个子问题</a:t>
            </a:r>
          </a:p>
          <a:p>
            <a:pPr>
              <a:lnSpc>
                <a:spcPct val="150000"/>
              </a:lnSpc>
              <a:spcBef>
                <a:spcPts val="0"/>
              </a:spcBef>
              <a:buClr>
                <a:srgbClr val="666600"/>
              </a:buClr>
              <a:buFont typeface="Wingdings" panose="05000000000000000000" pitchFamily="2" charset="2"/>
              <a:buNone/>
              <a:defRPr/>
            </a:pPr>
            <a:r>
              <a:rPr lang="en-US" altLang="zh-CN" sz="2400" kern="0" dirty="0">
                <a:solidFill>
                  <a:srgbClr val="000000"/>
                </a:solidFill>
                <a:latin typeface="华文仿宋" panose="02010600040101010101" pitchFamily="2" charset="-122"/>
                <a:ea typeface="华文仿宋" panose="02010600040101010101" pitchFamily="2" charset="-122"/>
              </a:rPr>
              <a:t>3. </a:t>
            </a:r>
            <a:r>
              <a:rPr lang="zh-CN" altLang="en-US" sz="2400" kern="0" dirty="0">
                <a:solidFill>
                  <a:srgbClr val="000000"/>
                </a:solidFill>
                <a:latin typeface="华文仿宋" panose="02010600040101010101" pitchFamily="2" charset="-122"/>
                <a:ea typeface="华文仿宋" panose="02010600040101010101" pitchFamily="2" charset="-122"/>
              </a:rPr>
              <a:t>将子问题的解综合得到原问题的解</a:t>
            </a:r>
            <a:endParaRPr lang="en-US" altLang="zh-CN" sz="2400" kern="0" dirty="0">
              <a:solidFill>
                <a:srgbClr val="000000"/>
              </a:solidFill>
              <a:latin typeface="华文仿宋" panose="02010600040101010101" pitchFamily="2" charset="-122"/>
              <a:ea typeface="华文仿宋" panose="02010600040101010101" pitchFamily="2" charset="-122"/>
            </a:endParaRPr>
          </a:p>
          <a:p>
            <a:pPr>
              <a:spcBef>
                <a:spcPts val="0"/>
              </a:spcBef>
              <a:buClr>
                <a:srgbClr val="666600"/>
              </a:buClr>
              <a:buFont typeface="Wingdings" panose="05000000000000000000" pitchFamily="2" charset="2"/>
              <a:buNone/>
              <a:defRPr/>
            </a:pPr>
            <a:endParaRPr lang="en-US" altLang="zh-CN" sz="2400" kern="0" dirty="0">
              <a:solidFill>
                <a:srgbClr val="FF0000"/>
              </a:solidFill>
              <a:latin typeface="宋体"/>
              <a:ea typeface="宋体" panose="02010600030101010101" pitchFamily="2" charset="-122"/>
            </a:endParaRPr>
          </a:p>
          <a:p>
            <a:pPr>
              <a:spcBef>
                <a:spcPts val="0"/>
              </a:spcBef>
              <a:buClr>
                <a:srgbClr val="666600"/>
              </a:buClr>
              <a:buFont typeface="Wingdings" panose="05000000000000000000" pitchFamily="2" charset="2"/>
              <a:buNone/>
              <a:defRPr/>
            </a:pPr>
            <a:endParaRPr lang="zh-CN" altLang="en-US" sz="2400" kern="0" dirty="0">
              <a:solidFill>
                <a:srgbClr val="FF0000"/>
              </a:solidFill>
              <a:latin typeface="宋体"/>
              <a:ea typeface="宋体" panose="02010600030101010101" pitchFamily="2" charset="-122"/>
            </a:endParaRPr>
          </a:p>
          <a:p>
            <a:pPr>
              <a:lnSpc>
                <a:spcPct val="150000"/>
              </a:lnSpc>
              <a:spcBef>
                <a:spcPts val="0"/>
              </a:spcBef>
              <a:buClr>
                <a:srgbClr val="666600"/>
              </a:buClr>
              <a:buFont typeface="Wingdings" panose="05000000000000000000" pitchFamily="2" charset="2"/>
              <a:buNone/>
              <a:defRPr/>
            </a:pPr>
            <a:r>
              <a:rPr lang="en-US" altLang="zh-CN" sz="2400" kern="0" dirty="0">
                <a:solidFill>
                  <a:srgbClr val="000000"/>
                </a:solidFill>
                <a:latin typeface="华文仿宋" panose="02010600040101010101" pitchFamily="2" charset="-122"/>
                <a:ea typeface="华文仿宋" panose="02010600040101010101" pitchFamily="2" charset="-122"/>
              </a:rPr>
              <a:t>1. </a:t>
            </a:r>
            <a:r>
              <a:rPr lang="zh-CN" altLang="en-US" sz="2400" kern="0" dirty="0">
                <a:solidFill>
                  <a:srgbClr val="000000"/>
                </a:solidFill>
                <a:latin typeface="华文仿宋" panose="02010600040101010101" pitchFamily="2" charset="-122"/>
                <a:ea typeface="华文仿宋" panose="02010600040101010101" pitchFamily="2" charset="-122"/>
              </a:rPr>
              <a:t>子问题与原始问题性质完全一样</a:t>
            </a:r>
          </a:p>
          <a:p>
            <a:pPr>
              <a:lnSpc>
                <a:spcPct val="150000"/>
              </a:lnSpc>
              <a:spcBef>
                <a:spcPts val="0"/>
              </a:spcBef>
              <a:buClr>
                <a:srgbClr val="666600"/>
              </a:buClr>
              <a:buFont typeface="Wingdings" panose="05000000000000000000" pitchFamily="2" charset="2"/>
              <a:buNone/>
              <a:defRPr/>
            </a:pPr>
            <a:r>
              <a:rPr lang="en-US" altLang="zh-CN" sz="2400" kern="0" dirty="0">
                <a:solidFill>
                  <a:srgbClr val="000000"/>
                </a:solidFill>
                <a:latin typeface="华文仿宋" panose="02010600040101010101" pitchFamily="2" charset="-122"/>
                <a:ea typeface="华文仿宋" panose="02010600040101010101" pitchFamily="2" charset="-122"/>
              </a:rPr>
              <a:t>2. </a:t>
            </a:r>
            <a:r>
              <a:rPr lang="zh-CN" altLang="en-US" sz="2400" kern="0" dirty="0">
                <a:solidFill>
                  <a:srgbClr val="000000"/>
                </a:solidFill>
                <a:latin typeface="华文仿宋" panose="02010600040101010101" pitchFamily="2" charset="-122"/>
                <a:ea typeface="华文仿宋" panose="02010600040101010101" pitchFamily="2" charset="-122"/>
              </a:rPr>
              <a:t>子问题之间可彼此独立地求解</a:t>
            </a:r>
          </a:p>
          <a:p>
            <a:pPr>
              <a:lnSpc>
                <a:spcPct val="150000"/>
              </a:lnSpc>
              <a:spcBef>
                <a:spcPts val="0"/>
              </a:spcBef>
              <a:buClr>
                <a:srgbClr val="666600"/>
              </a:buClr>
              <a:buFont typeface="Wingdings" panose="05000000000000000000" pitchFamily="2" charset="2"/>
              <a:buNone/>
              <a:defRPr/>
            </a:pPr>
            <a:r>
              <a:rPr lang="en-US" altLang="zh-CN" sz="2400" kern="0" dirty="0">
                <a:solidFill>
                  <a:srgbClr val="000000"/>
                </a:solidFill>
                <a:latin typeface="华文仿宋" panose="02010600040101010101" pitchFamily="2" charset="-122"/>
                <a:ea typeface="华文仿宋" panose="02010600040101010101" pitchFamily="2" charset="-122"/>
              </a:rPr>
              <a:t>3. </a:t>
            </a:r>
            <a:r>
              <a:rPr lang="zh-CN" altLang="en-US" sz="2400" kern="0" dirty="0">
                <a:solidFill>
                  <a:srgbClr val="000000"/>
                </a:solidFill>
                <a:latin typeface="华文仿宋" panose="02010600040101010101" pitchFamily="2" charset="-122"/>
                <a:ea typeface="华文仿宋" panose="02010600040101010101" pitchFamily="2" charset="-122"/>
              </a:rPr>
              <a:t>递归停止时子问题可直接求解</a:t>
            </a:r>
          </a:p>
          <a:p>
            <a:pPr>
              <a:buClr>
                <a:srgbClr val="666600"/>
              </a:buClr>
              <a:defRPr/>
            </a:pPr>
            <a:endParaRPr lang="zh-CN" altLang="en-US" sz="2400" kern="0" dirty="0">
              <a:solidFill>
                <a:srgbClr val="000000"/>
              </a:solidFill>
              <a:latin typeface="Verdana"/>
              <a:ea typeface="宋体" panose="02010600030101010101" pitchFamily="2" charset="-122"/>
            </a:endParaRPr>
          </a:p>
        </p:txBody>
      </p:sp>
      <p:sp>
        <p:nvSpPr>
          <p:cNvPr id="7" name="Rectangle 5">
            <a:extLst>
              <a:ext uri="{FF2B5EF4-FFF2-40B4-BE49-F238E27FC236}">
                <a16:creationId xmlns:a16="http://schemas.microsoft.com/office/drawing/2014/main" xmlns="" id="{EF2968C4-EACB-463F-AF46-266F1ADA556C}"/>
              </a:ext>
            </a:extLst>
          </p:cNvPr>
          <p:cNvSpPr txBox="1">
            <a:spLocks noChangeArrowheads="1"/>
          </p:cNvSpPr>
          <p:nvPr/>
        </p:nvSpPr>
        <p:spPr bwMode="auto">
          <a:xfrm>
            <a:off x="1265772" y="925328"/>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FF0000"/>
                </a:solidFill>
                <a:latin typeface="宋体"/>
                <a:ea typeface="宋体" panose="02010600030101010101" pitchFamily="2" charset="-122"/>
              </a:rPr>
              <a:t>分治策略的基本思想</a:t>
            </a:r>
            <a:r>
              <a:rPr lang="zh-CN" altLang="en-US" sz="2800" kern="0" dirty="0">
                <a:solidFill>
                  <a:srgbClr val="000000"/>
                </a:solidFill>
                <a:latin typeface="宋体"/>
                <a:ea typeface="宋体" panose="02010600030101010101" pitchFamily="2" charset="-122"/>
              </a:rPr>
              <a:t>：</a:t>
            </a:r>
            <a:endParaRPr lang="en-US" altLang="zh-CN" sz="2800" kern="0" dirty="0">
              <a:solidFill>
                <a:srgbClr val="000000"/>
              </a:solidFill>
              <a:latin typeface="宋体"/>
              <a:ea typeface="宋体" panose="02010600030101010101" pitchFamily="2" charset="-122"/>
            </a:endParaRPr>
          </a:p>
        </p:txBody>
      </p:sp>
      <p:sp>
        <p:nvSpPr>
          <p:cNvPr id="8" name="Rectangle 5">
            <a:extLst>
              <a:ext uri="{FF2B5EF4-FFF2-40B4-BE49-F238E27FC236}">
                <a16:creationId xmlns:a16="http://schemas.microsoft.com/office/drawing/2014/main" xmlns="" id="{09F1A6C6-1A08-47FC-9D8D-A2A982D7E069}"/>
              </a:ext>
            </a:extLst>
          </p:cNvPr>
          <p:cNvSpPr txBox="1">
            <a:spLocks noChangeArrowheads="1"/>
          </p:cNvSpPr>
          <p:nvPr/>
        </p:nvSpPr>
        <p:spPr bwMode="auto">
          <a:xfrm>
            <a:off x="1343926" y="3128595"/>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sz="2400" kern="0" dirty="0">
                <a:solidFill>
                  <a:srgbClr val="000000"/>
                </a:solidFill>
                <a:latin typeface="Cambria Math" panose="02040503050406030204" pitchFamily="18" charset="0"/>
                <a:ea typeface="华文仿宋" panose="02010600040101010101" pitchFamily="2" charset="-122"/>
              </a:rPr>
              <a:t> </a:t>
            </a:r>
            <a:r>
              <a:rPr lang="zh-CN" altLang="en-US" sz="2400" kern="0" dirty="0">
                <a:solidFill>
                  <a:srgbClr val="FF0000"/>
                </a:solidFill>
                <a:latin typeface="Cambria" panose="02040503050406030204" pitchFamily="18" charset="0"/>
                <a:ea typeface="宋体" panose="02010600030101010101" pitchFamily="2" charset="-122"/>
              </a:rPr>
              <a:t>注意</a:t>
            </a:r>
            <a:endParaRPr lang="en-US" altLang="zh-CN" sz="2400" kern="0" dirty="0">
              <a:solidFill>
                <a:srgbClr val="FF0000"/>
              </a:solidFill>
              <a:latin typeface="Cambria" panose="02040503050406030204" pitchFamily="18" charset="0"/>
              <a:ea typeface="宋体" panose="02010600030101010101" pitchFamily="2" charset="-122"/>
            </a:endParaRPr>
          </a:p>
          <a:p>
            <a:pPr marL="0" indent="0" eaLnBrk="1" hangingPunct="1">
              <a:buClr>
                <a:srgbClr val="666600"/>
              </a:buClr>
              <a:buNone/>
              <a:defRPr/>
            </a:pPr>
            <a:endParaRPr lang="en-US" altLang="zh-CN" sz="2800" kern="0" dirty="0">
              <a:solidFill>
                <a:srgbClr val="FF0000"/>
              </a:solidFill>
              <a:latin typeface="Cambria" panose="02040503050406030204" pitchFamily="18" charset="0"/>
              <a:ea typeface="宋体" panose="02010600030101010101" pitchFamily="2" charset="-122"/>
            </a:endParaRPr>
          </a:p>
          <a:p>
            <a:pPr marL="0" indent="0" eaLnBrk="1" hangingPunct="1">
              <a:buClr>
                <a:srgbClr val="666600"/>
              </a:buClr>
              <a:buNone/>
              <a:defRPr/>
            </a:pPr>
            <a:endParaRPr lang="zh-CN" altLang="en-US" sz="2800" kern="0" dirty="0">
              <a:solidFill>
                <a:srgbClr val="FF0000"/>
              </a:solidFill>
              <a:latin typeface="Cambria" panose="02040503050406030204" pitchFamily="18" charset="0"/>
              <a:ea typeface="宋体" panose="02010600030101010101" pitchFamily="2" charset="-122"/>
            </a:endParaRPr>
          </a:p>
          <a:p>
            <a:pPr eaLnBrk="1" hangingPunct="1">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lnSpc>
                <a:spcPct val="150000"/>
              </a:lnSpc>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lnSpc>
                <a:spcPct val="150000"/>
              </a:lnSpc>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marL="0" indent="0" eaLnBrk="1" hangingPunct="1">
              <a:buClr>
                <a:srgbClr val="666600"/>
              </a:buClr>
              <a:buNone/>
              <a:defRPr/>
            </a:pP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rPr>
              <a:t> </a:t>
            </a:r>
            <a:endParaRPr lang="en-US" altLang="zh-CN" kern="0" dirty="0">
              <a:solidFill>
                <a:srgbClr val="00000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7080690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xmlns="" id="{2FD2E2F5-2BDA-490A-9FEA-1DB79FBDAD93}"/>
              </a:ext>
            </a:extLst>
          </p:cNvPr>
          <p:cNvSpPr txBox="1">
            <a:spLocks noChangeArrowheads="1"/>
          </p:cNvSpPr>
          <p:nvPr/>
        </p:nvSpPr>
        <p:spPr bwMode="auto">
          <a:xfrm>
            <a:off x="4095750" y="908050"/>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zh-CN" altLang="en-US" sz="3200" b="1">
                <a:solidFill>
                  <a:srgbClr val="002060"/>
                </a:solidFill>
                <a:latin typeface="Times New Roman" panose="02020603050405020304" pitchFamily="18" charset="0"/>
                <a:ea typeface="黑体" panose="02010609060101010101" pitchFamily="49" charset="-122"/>
              </a:rPr>
              <a:t>纲要</a:t>
            </a:r>
          </a:p>
        </p:txBody>
      </p:sp>
      <p:grpSp>
        <p:nvGrpSpPr>
          <p:cNvPr id="6147" name="Group 6">
            <a:extLst>
              <a:ext uri="{FF2B5EF4-FFF2-40B4-BE49-F238E27FC236}">
                <a16:creationId xmlns:a16="http://schemas.microsoft.com/office/drawing/2014/main" xmlns="" id="{F714D697-CE54-4FF6-B92A-93AE8BCA9F7B}"/>
              </a:ext>
            </a:extLst>
          </p:cNvPr>
          <p:cNvGrpSpPr>
            <a:grpSpLocks/>
          </p:cNvGrpSpPr>
          <p:nvPr/>
        </p:nvGrpSpPr>
        <p:grpSpPr bwMode="auto">
          <a:xfrm>
            <a:off x="3386299" y="1970883"/>
            <a:ext cx="6121400" cy="720725"/>
            <a:chOff x="1474" y="1298"/>
            <a:chExt cx="3357" cy="454"/>
          </a:xfrm>
        </p:grpSpPr>
        <p:grpSp>
          <p:nvGrpSpPr>
            <p:cNvPr id="6158" name="Group 19">
              <a:extLst>
                <a:ext uri="{FF2B5EF4-FFF2-40B4-BE49-F238E27FC236}">
                  <a16:creationId xmlns:a16="http://schemas.microsoft.com/office/drawing/2014/main" xmlns=""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a16="http://schemas.microsoft.com/office/drawing/2014/main" xmlns=""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61" name="AutoShape 3">
                <a:extLst>
                  <a:ext uri="{FF2B5EF4-FFF2-40B4-BE49-F238E27FC236}">
                    <a16:creationId xmlns:a16="http://schemas.microsoft.com/office/drawing/2014/main" xmlns=""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9" name="Rectangle 13">
              <a:extLst>
                <a:ext uri="{FF2B5EF4-FFF2-40B4-BE49-F238E27FC236}">
                  <a16:creationId xmlns:a16="http://schemas.microsoft.com/office/drawing/2014/main" xmlns=""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002060"/>
                  </a:solidFill>
                  <a:latin typeface="Times New Roman" panose="02020603050405020304" pitchFamily="18" charset="0"/>
                  <a:ea typeface="仿宋" panose="02010609060101010101" pitchFamily="49" charset="-122"/>
                </a:rPr>
                <a:t>一、递归方程</a:t>
              </a:r>
            </a:p>
          </p:txBody>
        </p:sp>
      </p:grpSp>
      <p:grpSp>
        <p:nvGrpSpPr>
          <p:cNvPr id="6148" name="Group 18">
            <a:extLst>
              <a:ext uri="{FF2B5EF4-FFF2-40B4-BE49-F238E27FC236}">
                <a16:creationId xmlns:a16="http://schemas.microsoft.com/office/drawing/2014/main" xmlns="" id="{ED19E737-C34C-4203-97CA-5564D04CF307}"/>
              </a:ext>
            </a:extLst>
          </p:cNvPr>
          <p:cNvGrpSpPr>
            <a:grpSpLocks/>
          </p:cNvGrpSpPr>
          <p:nvPr/>
        </p:nvGrpSpPr>
        <p:grpSpPr bwMode="auto">
          <a:xfrm>
            <a:off x="3383124" y="4305302"/>
            <a:ext cx="6127750" cy="682625"/>
            <a:chOff x="0" y="0"/>
            <a:chExt cx="9810" cy="1634"/>
          </a:xfrm>
        </p:grpSpPr>
        <p:grpSp>
          <p:nvGrpSpPr>
            <p:cNvPr id="6154" name="Group 19">
              <a:extLst>
                <a:ext uri="{FF2B5EF4-FFF2-40B4-BE49-F238E27FC236}">
                  <a16:creationId xmlns:a16="http://schemas.microsoft.com/office/drawing/2014/main" xmlns="" id="{E1285F3A-BAAC-45C1-A3D7-731E25EE75A5}"/>
                </a:ext>
              </a:extLst>
            </p:cNvPr>
            <p:cNvGrpSpPr>
              <a:grpSpLocks/>
            </p:cNvGrpSpPr>
            <p:nvPr/>
          </p:nvGrpSpPr>
          <p:grpSpPr bwMode="auto">
            <a:xfrm>
              <a:off x="0" y="0"/>
              <a:ext cx="9810" cy="1634"/>
              <a:chOff x="-1" y="-1"/>
              <a:chExt cx="6228000" cy="1038224"/>
            </a:xfrm>
          </p:grpSpPr>
          <p:sp>
            <p:nvSpPr>
              <p:cNvPr id="6156" name="AutoShape 3">
                <a:extLst>
                  <a:ext uri="{FF2B5EF4-FFF2-40B4-BE49-F238E27FC236}">
                    <a16:creationId xmlns:a16="http://schemas.microsoft.com/office/drawing/2014/main" xmlns="" id="{E06BB8F2-697F-433F-98B8-57D1F9B39E48}"/>
                  </a:ext>
                </a:extLst>
              </p:cNvPr>
              <p:cNvSpPr>
                <a:spLocks noChangeArrowheads="1"/>
              </p:cNvSpPr>
              <p:nvPr/>
            </p:nvSpPr>
            <p:spPr bwMode="auto">
              <a:xfrm>
                <a:off x="1595" y="-1"/>
                <a:ext cx="6224809" cy="1038224"/>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000000"/>
                  </a:solidFill>
                  <a:latin typeface="Times New Roman" panose="02020603050405020304" pitchFamily="18" charset="0"/>
                  <a:ea typeface="华文楷体" panose="02010600040101010101" pitchFamily="2" charset="-122"/>
                </a:endParaRPr>
              </a:p>
            </p:txBody>
          </p:sp>
          <p:sp>
            <p:nvSpPr>
              <p:cNvPr id="6157" name="AutoShape 3">
                <a:extLst>
                  <a:ext uri="{FF2B5EF4-FFF2-40B4-BE49-F238E27FC236}">
                    <a16:creationId xmlns:a16="http://schemas.microsoft.com/office/drawing/2014/main" xmlns="" id="{C7B1FCC0-A0AA-4A5D-954F-61F5E0D0C152}"/>
                  </a:ext>
                </a:extLst>
              </p:cNvPr>
              <p:cNvSpPr>
                <a:spLocks noChangeArrowheads="1"/>
              </p:cNvSpPr>
              <p:nvPr/>
            </p:nvSpPr>
            <p:spPr bwMode="auto">
              <a:xfrm>
                <a:off x="-1" y="7727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1F497D"/>
                  </a:solidFill>
                  <a:latin typeface="Times New Roman" panose="02020603050405020304" pitchFamily="18" charset="0"/>
                  <a:ea typeface="华文楷体" panose="02010600040101010101" pitchFamily="2" charset="-122"/>
                </a:endParaRPr>
              </a:p>
            </p:txBody>
          </p:sp>
        </p:grpSp>
        <p:sp>
          <p:nvSpPr>
            <p:cNvPr id="6155" name="Rectangle 13">
              <a:extLst>
                <a:ext uri="{FF2B5EF4-FFF2-40B4-BE49-F238E27FC236}">
                  <a16:creationId xmlns:a16="http://schemas.microsoft.com/office/drawing/2014/main" xmlns="" id="{70A064C2-5EA2-4B31-9D32-3F595182A720}"/>
                </a:ext>
              </a:extLst>
            </p:cNvPr>
            <p:cNvSpPr>
              <a:spLocks noChangeArrowheads="1"/>
            </p:cNvSpPr>
            <p:nvPr/>
          </p:nvSpPr>
          <p:spPr bwMode="auto">
            <a:xfrm>
              <a:off x="107" y="152"/>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rPr>
                <a:t>三、分治算法设计与分析</a:t>
              </a:r>
            </a:p>
          </p:txBody>
        </p:sp>
      </p:grpSp>
      <p:grpSp>
        <p:nvGrpSpPr>
          <p:cNvPr id="6149" name="Group 6">
            <a:extLst>
              <a:ext uri="{FF2B5EF4-FFF2-40B4-BE49-F238E27FC236}">
                <a16:creationId xmlns:a16="http://schemas.microsoft.com/office/drawing/2014/main" xmlns="" id="{6D8F2933-08BD-4405-8B13-CB9D70B6B985}"/>
              </a:ext>
            </a:extLst>
          </p:cNvPr>
          <p:cNvGrpSpPr>
            <a:grpSpLocks/>
          </p:cNvGrpSpPr>
          <p:nvPr/>
        </p:nvGrpSpPr>
        <p:grpSpPr bwMode="auto">
          <a:xfrm>
            <a:off x="3333418" y="3105944"/>
            <a:ext cx="6121400" cy="720725"/>
            <a:chOff x="1474" y="1298"/>
            <a:chExt cx="3357" cy="454"/>
          </a:xfrm>
        </p:grpSpPr>
        <p:grpSp>
          <p:nvGrpSpPr>
            <p:cNvPr id="6150" name="Group 19">
              <a:extLst>
                <a:ext uri="{FF2B5EF4-FFF2-40B4-BE49-F238E27FC236}">
                  <a16:creationId xmlns:a16="http://schemas.microsoft.com/office/drawing/2014/main" xmlns=""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a16="http://schemas.microsoft.com/office/drawing/2014/main" xmlns=""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53" name="AutoShape 3">
                <a:extLst>
                  <a:ext uri="{FF2B5EF4-FFF2-40B4-BE49-F238E27FC236}">
                    <a16:creationId xmlns:a16="http://schemas.microsoft.com/office/drawing/2014/main" xmlns=""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1" name="Rectangle 13">
              <a:extLst>
                <a:ext uri="{FF2B5EF4-FFF2-40B4-BE49-F238E27FC236}">
                  <a16:creationId xmlns:a16="http://schemas.microsoft.com/office/drawing/2014/main" xmlns=""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002060"/>
                  </a:solidFill>
                  <a:latin typeface="Times New Roman" panose="02020603050405020304" pitchFamily="18" charset="0"/>
                  <a:ea typeface="仿宋" panose="02010609060101010101" pitchFamily="49" charset="-122"/>
                </a:rPr>
                <a:t>二、分治算法的基本思想</a:t>
              </a:r>
            </a:p>
          </p:txBody>
        </p:sp>
      </p:grpSp>
    </p:spTree>
    <p:extLst>
      <p:ext uri="{BB962C8B-B14F-4D97-AF65-F5344CB8AC3E}">
        <p14:creationId xmlns:p14="http://schemas.microsoft.com/office/powerpoint/2010/main" val="5087369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二分检索算法</a:t>
            </a:r>
          </a:p>
        </p:txBody>
      </p:sp>
      <p:sp>
        <p:nvSpPr>
          <p:cNvPr id="11" name="内容占位符 3">
            <a:extLst>
              <a:ext uri="{FF2B5EF4-FFF2-40B4-BE49-F238E27FC236}">
                <a16:creationId xmlns:a16="http://schemas.microsoft.com/office/drawing/2014/main" xmlns="" id="{3AD25808-C581-4D7D-8733-99F47E1C6D75}"/>
              </a:ext>
            </a:extLst>
          </p:cNvPr>
          <p:cNvSpPr txBox="1">
            <a:spLocks/>
          </p:cNvSpPr>
          <p:nvPr/>
        </p:nvSpPr>
        <p:spPr bwMode="auto">
          <a:xfrm>
            <a:off x="1017710" y="1016001"/>
            <a:ext cx="6977427" cy="4484687"/>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a:buClr>
                <a:srgbClr val="D4D4D6"/>
              </a:buClr>
              <a:buFont typeface="Wingdings" panose="05000000000000000000" pitchFamily="2" charset="2"/>
              <a:buNone/>
              <a:defRPr/>
            </a:pPr>
            <a:r>
              <a:rPr lang="zh-CN" altLang="en-US" sz="2400" dirty="0">
                <a:solidFill>
                  <a:srgbClr val="FF0000"/>
                </a:solidFill>
                <a:latin typeface="Cambria" panose="02040503050406030204" pitchFamily="18" charset="0"/>
                <a:ea typeface="华文仿宋" panose="02010600040101010101" pitchFamily="2" charset="-122"/>
              </a:rPr>
              <a:t>如何确定一个元素在数组中的位置呢？</a:t>
            </a:r>
            <a:endParaRPr lang="en-US" altLang="zh-CN" sz="2400" dirty="0">
              <a:solidFill>
                <a:srgbClr val="FF0000"/>
              </a:solidFill>
              <a:latin typeface="Cambria" panose="02040503050406030204" pitchFamily="18" charset="0"/>
              <a:ea typeface="华文仿宋" panose="02010600040101010101" pitchFamily="2" charset="-122"/>
            </a:endParaRPr>
          </a:p>
          <a:p>
            <a:pPr marL="0" indent="0">
              <a:buClr>
                <a:srgbClr val="D4D4D6"/>
              </a:buClr>
              <a:buFont typeface="Wingdings" panose="05000000000000000000" pitchFamily="2" charset="2"/>
              <a:buNone/>
              <a:defRPr/>
            </a:pPr>
            <a:r>
              <a:rPr lang="en-US" altLang="zh-CN" sz="2400" dirty="0">
                <a:solidFill>
                  <a:srgbClr val="000000"/>
                </a:solidFill>
                <a:latin typeface="Cambria" panose="02040503050406030204" pitchFamily="18" charset="0"/>
                <a:ea typeface="华文仿宋" panose="02010600040101010101" pitchFamily="2" charset="-122"/>
              </a:rPr>
              <a:t>•</a:t>
            </a:r>
            <a:r>
              <a:rPr lang="zh-CN" altLang="en-US" sz="2400" dirty="0">
                <a:solidFill>
                  <a:srgbClr val="000000"/>
                </a:solidFill>
                <a:latin typeface="Cambria" panose="02040503050406030204" pitchFamily="18" charset="0"/>
                <a:ea typeface="华文仿宋" panose="02010600040101010101" pitchFamily="2" charset="-122"/>
              </a:rPr>
              <a:t>如果是一个</a:t>
            </a:r>
            <a:r>
              <a:rPr lang="zh-CN" altLang="en-US" sz="2400" dirty="0">
                <a:solidFill>
                  <a:srgbClr val="0070C0"/>
                </a:solidFill>
                <a:latin typeface="Cambria" panose="02040503050406030204" pitchFamily="18" charset="0"/>
                <a:ea typeface="华文仿宋" panose="02010600040101010101" pitchFamily="2" charset="-122"/>
              </a:rPr>
              <a:t>无序数组</a:t>
            </a:r>
            <a:r>
              <a:rPr lang="zh-CN" altLang="en-US" sz="2400" dirty="0">
                <a:solidFill>
                  <a:srgbClr val="000000"/>
                </a:solidFill>
                <a:latin typeface="Cambria" panose="02040503050406030204" pitchFamily="18" charset="0"/>
                <a:ea typeface="华文仿宋" panose="02010600040101010101" pitchFamily="2" charset="-122"/>
              </a:rPr>
              <a:t>，从第</a:t>
            </a:r>
            <a:r>
              <a:rPr lang="en-US" altLang="zh-CN" sz="2400" dirty="0">
                <a:solidFill>
                  <a:srgbClr val="000000"/>
                </a:solidFill>
                <a:latin typeface="Cambria" panose="02040503050406030204" pitchFamily="18" charset="0"/>
                <a:ea typeface="华文仿宋" panose="02010600040101010101" pitchFamily="2" charset="-122"/>
              </a:rPr>
              <a:t>0</a:t>
            </a:r>
            <a:r>
              <a:rPr lang="zh-CN" altLang="en-US" sz="2400" dirty="0">
                <a:solidFill>
                  <a:srgbClr val="000000"/>
                </a:solidFill>
                <a:latin typeface="Cambria" panose="02040503050406030204" pitchFamily="18" charset="0"/>
                <a:ea typeface="华文仿宋" panose="02010600040101010101" pitchFamily="2" charset="-122"/>
              </a:rPr>
              <a:t>个位置开始遍历搜索</a:t>
            </a:r>
            <a:endParaRPr lang="en-US" altLang="zh-CN" sz="2400" dirty="0">
              <a:solidFill>
                <a:srgbClr val="000000"/>
              </a:solidFill>
              <a:latin typeface="Cambria" panose="02040503050406030204" pitchFamily="18" charset="0"/>
              <a:ea typeface="华文仿宋" panose="02010600040101010101" pitchFamily="2" charset="-122"/>
            </a:endParaRPr>
          </a:p>
          <a:p>
            <a:pPr marL="0" indent="0">
              <a:buClr>
                <a:srgbClr val="D4D4D6"/>
              </a:buClr>
              <a:buFont typeface="Wingdings" panose="05000000000000000000" pitchFamily="2" charset="2"/>
              <a:buNone/>
              <a:defRPr/>
            </a:pPr>
            <a:endParaRPr lang="en-US" altLang="zh-CN" sz="2400" dirty="0">
              <a:solidFill>
                <a:srgbClr val="000000"/>
              </a:solidFill>
              <a:latin typeface="Cambria" panose="02040503050406030204" pitchFamily="18" charset="0"/>
              <a:ea typeface="华文仿宋" panose="02010600040101010101" pitchFamily="2" charset="-122"/>
            </a:endParaRPr>
          </a:p>
          <a:p>
            <a:pPr marL="0" indent="0">
              <a:buClr>
                <a:srgbClr val="D4D4D6"/>
              </a:buClr>
              <a:buFont typeface="Wingdings" panose="05000000000000000000" pitchFamily="2" charset="2"/>
              <a:buNone/>
              <a:defRPr/>
            </a:pPr>
            <a:endParaRPr lang="en-US" altLang="zh-CN" sz="2400" dirty="0">
              <a:solidFill>
                <a:srgbClr val="000000"/>
              </a:solidFill>
              <a:latin typeface="Cambria" panose="02040503050406030204" pitchFamily="18" charset="0"/>
              <a:ea typeface="华文仿宋" panose="02010600040101010101" pitchFamily="2" charset="-122"/>
            </a:endParaRPr>
          </a:p>
          <a:p>
            <a:pPr marL="0" indent="0">
              <a:buClr>
                <a:srgbClr val="D4D4D6"/>
              </a:buClr>
              <a:buFont typeface="Wingdings" panose="05000000000000000000" pitchFamily="2" charset="2"/>
              <a:buNone/>
              <a:defRPr/>
            </a:pPr>
            <a:endParaRPr lang="en-US" altLang="zh-CN" sz="2400" dirty="0">
              <a:solidFill>
                <a:srgbClr val="000000"/>
              </a:solidFill>
              <a:latin typeface="Cambria" panose="02040503050406030204" pitchFamily="18" charset="0"/>
              <a:ea typeface="华文仿宋" panose="02010600040101010101" pitchFamily="2" charset="-122"/>
            </a:endParaRPr>
          </a:p>
          <a:p>
            <a:pPr marL="0" indent="0">
              <a:buClr>
                <a:srgbClr val="D4D4D6"/>
              </a:buClr>
              <a:buFont typeface="Wingdings" panose="05000000000000000000" pitchFamily="2" charset="2"/>
              <a:buNone/>
              <a:defRPr/>
            </a:pPr>
            <a:endParaRPr lang="en-US" altLang="zh-CN" sz="2400" dirty="0">
              <a:solidFill>
                <a:srgbClr val="000000"/>
              </a:solidFill>
              <a:latin typeface="Cambria" panose="02040503050406030204" pitchFamily="18" charset="0"/>
              <a:ea typeface="华文仿宋" panose="02010600040101010101" pitchFamily="2" charset="-122"/>
            </a:endParaRPr>
          </a:p>
          <a:p>
            <a:pPr marL="0" indent="0">
              <a:buClr>
                <a:srgbClr val="D4D4D6"/>
              </a:buClr>
              <a:buFont typeface="Wingdings" panose="05000000000000000000" pitchFamily="2" charset="2"/>
              <a:buNone/>
              <a:defRPr/>
            </a:pPr>
            <a:r>
              <a:rPr lang="en-US" altLang="zh-CN" sz="2400" dirty="0">
                <a:solidFill>
                  <a:srgbClr val="000000"/>
                </a:solidFill>
                <a:latin typeface="Cambria" panose="02040503050406030204" pitchFamily="18" charset="0"/>
                <a:ea typeface="华文仿宋" panose="02010600040101010101" pitchFamily="2" charset="-122"/>
              </a:rPr>
              <a:t>• </a:t>
            </a:r>
            <a:r>
              <a:rPr lang="zh-CN" altLang="en-US" sz="2400" dirty="0">
                <a:solidFill>
                  <a:srgbClr val="000000"/>
                </a:solidFill>
                <a:latin typeface="Cambria" panose="02040503050406030204" pitchFamily="18" charset="0"/>
                <a:ea typeface="华文仿宋" panose="02010600040101010101" pitchFamily="2" charset="-122"/>
              </a:rPr>
              <a:t>如果是</a:t>
            </a:r>
            <a:r>
              <a:rPr lang="zh-CN" altLang="en-US" sz="2400" dirty="0">
                <a:solidFill>
                  <a:srgbClr val="0070C0"/>
                </a:solidFill>
                <a:latin typeface="Cambria" panose="02040503050406030204" pitchFamily="18" charset="0"/>
                <a:ea typeface="华文仿宋" panose="02010600040101010101" pitchFamily="2" charset="-122"/>
              </a:rPr>
              <a:t>有序数组</a:t>
            </a:r>
            <a:r>
              <a:rPr lang="zh-CN" altLang="en-US" sz="2400" dirty="0">
                <a:solidFill>
                  <a:srgbClr val="000000"/>
                </a:solidFill>
                <a:latin typeface="Cambria" panose="02040503050406030204" pitchFamily="18" charset="0"/>
                <a:ea typeface="华文仿宋" panose="02010600040101010101" pitchFamily="2" charset="-122"/>
              </a:rPr>
              <a:t>，可以使用二分检索</a:t>
            </a:r>
          </a:p>
        </p:txBody>
      </p:sp>
      <p:graphicFrame>
        <p:nvGraphicFramePr>
          <p:cNvPr id="3" name="表格 3">
            <a:extLst>
              <a:ext uri="{FF2B5EF4-FFF2-40B4-BE49-F238E27FC236}">
                <a16:creationId xmlns:a16="http://schemas.microsoft.com/office/drawing/2014/main" xmlns="" id="{609C6B93-DC97-4246-A7A7-F01FB2DF0577}"/>
              </a:ext>
            </a:extLst>
          </p:cNvPr>
          <p:cNvGraphicFramePr>
            <a:graphicFrameLocks noGrp="1"/>
          </p:cNvGraphicFramePr>
          <p:nvPr>
            <p:extLst>
              <p:ext uri="{D42A27DB-BD31-4B8C-83A1-F6EECF244321}">
                <p14:modId xmlns:p14="http://schemas.microsoft.com/office/powerpoint/2010/main" val="4073566416"/>
              </p:ext>
            </p:extLst>
          </p:nvPr>
        </p:nvGraphicFramePr>
        <p:xfrm>
          <a:off x="1346200" y="2034910"/>
          <a:ext cx="8197850" cy="1223434"/>
        </p:xfrm>
        <a:graphic>
          <a:graphicData uri="http://schemas.openxmlformats.org/drawingml/2006/table">
            <a:tbl>
              <a:tblPr firstRow="1" bandRow="1">
                <a:tableStyleId>{5C22544A-7EE6-4342-B048-85BDC9FD1C3A}</a:tableStyleId>
              </a:tblPr>
              <a:tblGrid>
                <a:gridCol w="819785">
                  <a:extLst>
                    <a:ext uri="{9D8B030D-6E8A-4147-A177-3AD203B41FA5}">
                      <a16:colId xmlns:a16="http://schemas.microsoft.com/office/drawing/2014/main" xmlns="" val="4048490575"/>
                    </a:ext>
                  </a:extLst>
                </a:gridCol>
                <a:gridCol w="819785">
                  <a:extLst>
                    <a:ext uri="{9D8B030D-6E8A-4147-A177-3AD203B41FA5}">
                      <a16:colId xmlns:a16="http://schemas.microsoft.com/office/drawing/2014/main" xmlns="" val="1405037312"/>
                    </a:ext>
                  </a:extLst>
                </a:gridCol>
                <a:gridCol w="819785">
                  <a:extLst>
                    <a:ext uri="{9D8B030D-6E8A-4147-A177-3AD203B41FA5}">
                      <a16:colId xmlns:a16="http://schemas.microsoft.com/office/drawing/2014/main" xmlns="" val="1720006596"/>
                    </a:ext>
                  </a:extLst>
                </a:gridCol>
                <a:gridCol w="819785">
                  <a:extLst>
                    <a:ext uri="{9D8B030D-6E8A-4147-A177-3AD203B41FA5}">
                      <a16:colId xmlns:a16="http://schemas.microsoft.com/office/drawing/2014/main" xmlns="" val="118530013"/>
                    </a:ext>
                  </a:extLst>
                </a:gridCol>
                <a:gridCol w="819785">
                  <a:extLst>
                    <a:ext uri="{9D8B030D-6E8A-4147-A177-3AD203B41FA5}">
                      <a16:colId xmlns:a16="http://schemas.microsoft.com/office/drawing/2014/main" xmlns="" val="1205236588"/>
                    </a:ext>
                  </a:extLst>
                </a:gridCol>
                <a:gridCol w="819785">
                  <a:extLst>
                    <a:ext uri="{9D8B030D-6E8A-4147-A177-3AD203B41FA5}">
                      <a16:colId xmlns:a16="http://schemas.microsoft.com/office/drawing/2014/main" xmlns="" val="2217586329"/>
                    </a:ext>
                  </a:extLst>
                </a:gridCol>
                <a:gridCol w="819785">
                  <a:extLst>
                    <a:ext uri="{9D8B030D-6E8A-4147-A177-3AD203B41FA5}">
                      <a16:colId xmlns:a16="http://schemas.microsoft.com/office/drawing/2014/main" xmlns="" val="3553521574"/>
                    </a:ext>
                  </a:extLst>
                </a:gridCol>
                <a:gridCol w="819785">
                  <a:extLst>
                    <a:ext uri="{9D8B030D-6E8A-4147-A177-3AD203B41FA5}">
                      <a16:colId xmlns:a16="http://schemas.microsoft.com/office/drawing/2014/main" xmlns="" val="1802010091"/>
                    </a:ext>
                  </a:extLst>
                </a:gridCol>
                <a:gridCol w="819785">
                  <a:extLst>
                    <a:ext uri="{9D8B030D-6E8A-4147-A177-3AD203B41FA5}">
                      <a16:colId xmlns:a16="http://schemas.microsoft.com/office/drawing/2014/main" xmlns="" val="1633176386"/>
                    </a:ext>
                  </a:extLst>
                </a:gridCol>
                <a:gridCol w="819785">
                  <a:extLst>
                    <a:ext uri="{9D8B030D-6E8A-4147-A177-3AD203B41FA5}">
                      <a16:colId xmlns:a16="http://schemas.microsoft.com/office/drawing/2014/main" xmlns="" val="3922337328"/>
                    </a:ext>
                  </a:extLst>
                </a:gridCol>
              </a:tblGrid>
              <a:tr h="611717">
                <a:tc>
                  <a:txBody>
                    <a:bodyPr/>
                    <a:lstStyle/>
                    <a:p>
                      <a:pPr algn="ctr"/>
                      <a:r>
                        <a:rPr lang="en-US" altLang="zh-CN" sz="2400" b="1" dirty="0"/>
                        <a:t>0</a:t>
                      </a:r>
                      <a:endParaRPr lang="zh-CN" altLang="en-US" sz="2400" b="1" dirty="0"/>
                    </a:p>
                  </a:txBody>
                  <a:tcPr/>
                </a:tc>
                <a:tc>
                  <a:txBody>
                    <a:bodyPr/>
                    <a:lstStyle/>
                    <a:p>
                      <a:pPr algn="ctr"/>
                      <a:r>
                        <a:rPr lang="en-US" altLang="zh-CN" sz="2400" b="1" dirty="0"/>
                        <a:t>1</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r>
                        <a:rPr lang="en-US" altLang="zh-CN" sz="2400" b="1" dirty="0"/>
                        <a:t>6</a:t>
                      </a:r>
                      <a:endParaRPr lang="zh-CN" altLang="en-US" sz="2400" b="1" dirty="0"/>
                    </a:p>
                  </a:txBody>
                  <a:tcPr/>
                </a:tc>
                <a:tc>
                  <a:txBody>
                    <a:bodyPr/>
                    <a:lstStyle/>
                    <a:p>
                      <a:pPr algn="ctr"/>
                      <a:r>
                        <a:rPr lang="en-US" altLang="zh-CN" sz="2400" b="1" dirty="0"/>
                        <a:t>7</a:t>
                      </a:r>
                      <a:endParaRPr lang="zh-CN" altLang="en-US" sz="2400" b="1" dirty="0"/>
                    </a:p>
                  </a:txBody>
                  <a:tcPr/>
                </a:tc>
                <a:tc>
                  <a:txBody>
                    <a:bodyPr/>
                    <a:lstStyle/>
                    <a:p>
                      <a:pPr algn="ctr"/>
                      <a:r>
                        <a:rPr lang="en-US" altLang="zh-CN" sz="2400" b="1" dirty="0"/>
                        <a:t>8</a:t>
                      </a:r>
                      <a:endParaRPr lang="zh-CN" altLang="en-US" sz="2400" b="1" dirty="0"/>
                    </a:p>
                  </a:txBody>
                  <a:tcPr/>
                </a:tc>
                <a:tc>
                  <a:txBody>
                    <a:bodyPr/>
                    <a:lstStyle/>
                    <a:p>
                      <a:pPr algn="ctr"/>
                      <a:r>
                        <a:rPr lang="en-US" altLang="zh-CN" sz="2400" b="1" dirty="0"/>
                        <a:t>9</a:t>
                      </a:r>
                      <a:endParaRPr lang="zh-CN" altLang="en-US" sz="2400" b="1" dirty="0"/>
                    </a:p>
                  </a:txBody>
                  <a:tcPr/>
                </a:tc>
                <a:extLst>
                  <a:ext uri="{0D108BD9-81ED-4DB2-BD59-A6C34878D82A}">
                    <a16:rowId xmlns:a16="http://schemas.microsoft.com/office/drawing/2014/main" xmlns="" val="3436948582"/>
                  </a:ext>
                </a:extLst>
              </a:tr>
              <a:tr h="611717">
                <a:tc>
                  <a:txBody>
                    <a:bodyPr/>
                    <a:lstStyle/>
                    <a:p>
                      <a:pPr algn="ctr"/>
                      <a:r>
                        <a:rPr lang="en-US" altLang="zh-CN" sz="2400" b="1" dirty="0"/>
                        <a:t>31</a:t>
                      </a:r>
                      <a:endParaRPr lang="zh-CN" altLang="en-US" sz="2400" b="1" dirty="0"/>
                    </a:p>
                  </a:txBody>
                  <a:tcPr/>
                </a:tc>
                <a:tc>
                  <a:txBody>
                    <a:bodyPr/>
                    <a:lstStyle/>
                    <a:p>
                      <a:pPr algn="ctr"/>
                      <a:r>
                        <a:rPr lang="en-US" altLang="zh-CN" sz="2400" b="1" dirty="0"/>
                        <a:t>66</a:t>
                      </a:r>
                      <a:endParaRPr lang="zh-CN" altLang="en-US" sz="2400" b="1" dirty="0"/>
                    </a:p>
                  </a:txBody>
                  <a:tcPr/>
                </a:tc>
                <a:tc>
                  <a:txBody>
                    <a:bodyPr/>
                    <a:lstStyle/>
                    <a:p>
                      <a:pPr algn="ctr"/>
                      <a:r>
                        <a:rPr lang="en-US" altLang="zh-CN" sz="2400" b="1" dirty="0"/>
                        <a:t>17</a:t>
                      </a:r>
                      <a:endParaRPr lang="zh-CN" altLang="en-US" sz="2400" b="1" dirty="0"/>
                    </a:p>
                  </a:txBody>
                  <a:tcPr/>
                </a:tc>
                <a:tc>
                  <a:txBody>
                    <a:bodyPr/>
                    <a:lstStyle/>
                    <a:p>
                      <a:pPr algn="ctr"/>
                      <a:r>
                        <a:rPr lang="en-US" altLang="zh-CN" sz="2400" b="1" dirty="0"/>
                        <a:t>15</a:t>
                      </a:r>
                      <a:endParaRPr lang="zh-CN" altLang="en-US" sz="2400" b="1" dirty="0"/>
                    </a:p>
                  </a:txBody>
                  <a:tcPr/>
                </a:tc>
                <a:tc>
                  <a:txBody>
                    <a:bodyPr/>
                    <a:lstStyle/>
                    <a:p>
                      <a:pPr algn="ctr"/>
                      <a:r>
                        <a:rPr lang="en-US" altLang="zh-CN" sz="2400" b="1" dirty="0"/>
                        <a:t>28</a:t>
                      </a:r>
                      <a:endParaRPr lang="zh-CN" altLang="en-US" sz="2400" b="1" dirty="0"/>
                    </a:p>
                  </a:txBody>
                  <a:tcPr/>
                </a:tc>
                <a:tc>
                  <a:txBody>
                    <a:bodyPr/>
                    <a:lstStyle/>
                    <a:p>
                      <a:pPr algn="ctr"/>
                      <a:r>
                        <a:rPr lang="en-US" altLang="zh-CN" sz="2400" b="1" dirty="0"/>
                        <a:t>20</a:t>
                      </a:r>
                      <a:endParaRPr lang="zh-CN" altLang="en-US" sz="2400" b="1" dirty="0"/>
                    </a:p>
                  </a:txBody>
                  <a:tcPr/>
                </a:tc>
                <a:tc>
                  <a:txBody>
                    <a:bodyPr/>
                    <a:lstStyle/>
                    <a:p>
                      <a:pPr algn="ctr"/>
                      <a:r>
                        <a:rPr lang="en-US" altLang="zh-CN" sz="2400" b="1" dirty="0"/>
                        <a:t>59</a:t>
                      </a:r>
                      <a:endParaRPr lang="zh-CN" altLang="en-US" sz="2400" b="1" dirty="0"/>
                    </a:p>
                  </a:txBody>
                  <a:tcPr/>
                </a:tc>
                <a:tc>
                  <a:txBody>
                    <a:bodyPr/>
                    <a:lstStyle/>
                    <a:p>
                      <a:pPr algn="ctr"/>
                      <a:r>
                        <a:rPr lang="en-US" altLang="zh-CN" sz="2400" b="1" dirty="0"/>
                        <a:t>88</a:t>
                      </a:r>
                      <a:endParaRPr lang="zh-CN" altLang="en-US" sz="2400" b="1" dirty="0"/>
                    </a:p>
                  </a:txBody>
                  <a:tcPr/>
                </a:tc>
                <a:tc>
                  <a:txBody>
                    <a:bodyPr/>
                    <a:lstStyle/>
                    <a:p>
                      <a:pPr algn="ctr"/>
                      <a:r>
                        <a:rPr lang="en-US" altLang="zh-CN" sz="2400" b="1" dirty="0"/>
                        <a:t>45</a:t>
                      </a:r>
                      <a:endParaRPr lang="zh-CN" altLang="en-US" sz="2400" b="1" dirty="0"/>
                    </a:p>
                  </a:txBody>
                  <a:tcPr/>
                </a:tc>
                <a:tc>
                  <a:txBody>
                    <a:bodyPr/>
                    <a:lstStyle/>
                    <a:p>
                      <a:pPr algn="ctr"/>
                      <a:r>
                        <a:rPr lang="en-US" altLang="zh-CN" sz="2400" b="1" dirty="0"/>
                        <a:t>56</a:t>
                      </a:r>
                      <a:endParaRPr lang="zh-CN" altLang="en-US" sz="2400" b="1" dirty="0"/>
                    </a:p>
                  </a:txBody>
                  <a:tcPr/>
                </a:tc>
                <a:extLst>
                  <a:ext uri="{0D108BD9-81ED-4DB2-BD59-A6C34878D82A}">
                    <a16:rowId xmlns:a16="http://schemas.microsoft.com/office/drawing/2014/main" xmlns="" val="1512754902"/>
                  </a:ext>
                </a:extLst>
              </a:tr>
            </a:tbl>
          </a:graphicData>
        </a:graphic>
      </p:graphicFrame>
      <p:graphicFrame>
        <p:nvGraphicFramePr>
          <p:cNvPr id="13" name="表格 3">
            <a:extLst>
              <a:ext uri="{FF2B5EF4-FFF2-40B4-BE49-F238E27FC236}">
                <a16:creationId xmlns:a16="http://schemas.microsoft.com/office/drawing/2014/main" xmlns="" id="{A71A3009-7BDD-424C-92E3-A2389DE221B1}"/>
              </a:ext>
            </a:extLst>
          </p:cNvPr>
          <p:cNvGraphicFramePr>
            <a:graphicFrameLocks noGrp="1"/>
          </p:cNvGraphicFramePr>
          <p:nvPr>
            <p:extLst>
              <p:ext uri="{D42A27DB-BD31-4B8C-83A1-F6EECF244321}">
                <p14:modId xmlns:p14="http://schemas.microsoft.com/office/powerpoint/2010/main" val="91865562"/>
              </p:ext>
            </p:extLst>
          </p:nvPr>
        </p:nvGraphicFramePr>
        <p:xfrm>
          <a:off x="1455737" y="4277254"/>
          <a:ext cx="8197850" cy="1223434"/>
        </p:xfrm>
        <a:graphic>
          <a:graphicData uri="http://schemas.openxmlformats.org/drawingml/2006/table">
            <a:tbl>
              <a:tblPr firstRow="1" bandRow="1">
                <a:tableStyleId>{5C22544A-7EE6-4342-B048-85BDC9FD1C3A}</a:tableStyleId>
              </a:tblPr>
              <a:tblGrid>
                <a:gridCol w="819785">
                  <a:extLst>
                    <a:ext uri="{9D8B030D-6E8A-4147-A177-3AD203B41FA5}">
                      <a16:colId xmlns:a16="http://schemas.microsoft.com/office/drawing/2014/main" xmlns="" val="4048490575"/>
                    </a:ext>
                  </a:extLst>
                </a:gridCol>
                <a:gridCol w="819785">
                  <a:extLst>
                    <a:ext uri="{9D8B030D-6E8A-4147-A177-3AD203B41FA5}">
                      <a16:colId xmlns:a16="http://schemas.microsoft.com/office/drawing/2014/main" xmlns="" val="1405037312"/>
                    </a:ext>
                  </a:extLst>
                </a:gridCol>
                <a:gridCol w="819785">
                  <a:extLst>
                    <a:ext uri="{9D8B030D-6E8A-4147-A177-3AD203B41FA5}">
                      <a16:colId xmlns:a16="http://schemas.microsoft.com/office/drawing/2014/main" xmlns="" val="1720006596"/>
                    </a:ext>
                  </a:extLst>
                </a:gridCol>
                <a:gridCol w="819785">
                  <a:extLst>
                    <a:ext uri="{9D8B030D-6E8A-4147-A177-3AD203B41FA5}">
                      <a16:colId xmlns:a16="http://schemas.microsoft.com/office/drawing/2014/main" xmlns="" val="118530013"/>
                    </a:ext>
                  </a:extLst>
                </a:gridCol>
                <a:gridCol w="819785">
                  <a:extLst>
                    <a:ext uri="{9D8B030D-6E8A-4147-A177-3AD203B41FA5}">
                      <a16:colId xmlns:a16="http://schemas.microsoft.com/office/drawing/2014/main" xmlns="" val="1205236588"/>
                    </a:ext>
                  </a:extLst>
                </a:gridCol>
                <a:gridCol w="819785">
                  <a:extLst>
                    <a:ext uri="{9D8B030D-6E8A-4147-A177-3AD203B41FA5}">
                      <a16:colId xmlns:a16="http://schemas.microsoft.com/office/drawing/2014/main" xmlns="" val="2217586329"/>
                    </a:ext>
                  </a:extLst>
                </a:gridCol>
                <a:gridCol w="819785">
                  <a:extLst>
                    <a:ext uri="{9D8B030D-6E8A-4147-A177-3AD203B41FA5}">
                      <a16:colId xmlns:a16="http://schemas.microsoft.com/office/drawing/2014/main" xmlns="" val="3553521574"/>
                    </a:ext>
                  </a:extLst>
                </a:gridCol>
                <a:gridCol w="819785">
                  <a:extLst>
                    <a:ext uri="{9D8B030D-6E8A-4147-A177-3AD203B41FA5}">
                      <a16:colId xmlns:a16="http://schemas.microsoft.com/office/drawing/2014/main" xmlns="" val="1802010091"/>
                    </a:ext>
                  </a:extLst>
                </a:gridCol>
                <a:gridCol w="819785">
                  <a:extLst>
                    <a:ext uri="{9D8B030D-6E8A-4147-A177-3AD203B41FA5}">
                      <a16:colId xmlns:a16="http://schemas.microsoft.com/office/drawing/2014/main" xmlns="" val="1633176386"/>
                    </a:ext>
                  </a:extLst>
                </a:gridCol>
                <a:gridCol w="819785">
                  <a:extLst>
                    <a:ext uri="{9D8B030D-6E8A-4147-A177-3AD203B41FA5}">
                      <a16:colId xmlns:a16="http://schemas.microsoft.com/office/drawing/2014/main" xmlns="" val="3922337328"/>
                    </a:ext>
                  </a:extLst>
                </a:gridCol>
              </a:tblGrid>
              <a:tr h="611717">
                <a:tc>
                  <a:txBody>
                    <a:bodyPr/>
                    <a:lstStyle/>
                    <a:p>
                      <a:pPr algn="ctr"/>
                      <a:r>
                        <a:rPr lang="en-US" altLang="zh-CN" sz="2400" b="1" dirty="0"/>
                        <a:t>0</a:t>
                      </a:r>
                      <a:endParaRPr lang="zh-CN" altLang="en-US" sz="2400" b="1" dirty="0"/>
                    </a:p>
                  </a:txBody>
                  <a:tcPr/>
                </a:tc>
                <a:tc>
                  <a:txBody>
                    <a:bodyPr/>
                    <a:lstStyle/>
                    <a:p>
                      <a:pPr algn="ctr"/>
                      <a:r>
                        <a:rPr lang="en-US" altLang="zh-CN" sz="2400" b="1" dirty="0"/>
                        <a:t>1</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r>
                        <a:rPr lang="en-US" altLang="zh-CN" sz="2400" b="1" dirty="0"/>
                        <a:t>6</a:t>
                      </a:r>
                      <a:endParaRPr lang="zh-CN" altLang="en-US" sz="2400" b="1" dirty="0"/>
                    </a:p>
                  </a:txBody>
                  <a:tcPr/>
                </a:tc>
                <a:tc>
                  <a:txBody>
                    <a:bodyPr/>
                    <a:lstStyle/>
                    <a:p>
                      <a:pPr algn="ctr"/>
                      <a:r>
                        <a:rPr lang="en-US" altLang="zh-CN" sz="2400" b="1" dirty="0"/>
                        <a:t>7</a:t>
                      </a:r>
                      <a:endParaRPr lang="zh-CN" altLang="en-US" sz="2400" b="1" dirty="0"/>
                    </a:p>
                  </a:txBody>
                  <a:tcPr/>
                </a:tc>
                <a:tc>
                  <a:txBody>
                    <a:bodyPr/>
                    <a:lstStyle/>
                    <a:p>
                      <a:pPr algn="ctr"/>
                      <a:r>
                        <a:rPr lang="en-US" altLang="zh-CN" sz="2400" b="1" dirty="0"/>
                        <a:t>8</a:t>
                      </a:r>
                      <a:endParaRPr lang="zh-CN" altLang="en-US" sz="2400" b="1" dirty="0"/>
                    </a:p>
                  </a:txBody>
                  <a:tcPr/>
                </a:tc>
                <a:tc>
                  <a:txBody>
                    <a:bodyPr/>
                    <a:lstStyle/>
                    <a:p>
                      <a:pPr algn="ctr"/>
                      <a:r>
                        <a:rPr lang="en-US" altLang="zh-CN" sz="2400" b="1" dirty="0"/>
                        <a:t>9</a:t>
                      </a:r>
                      <a:endParaRPr lang="zh-CN" altLang="en-US" sz="2400" b="1" dirty="0"/>
                    </a:p>
                  </a:txBody>
                  <a:tcPr/>
                </a:tc>
                <a:extLst>
                  <a:ext uri="{0D108BD9-81ED-4DB2-BD59-A6C34878D82A}">
                    <a16:rowId xmlns:a16="http://schemas.microsoft.com/office/drawing/2014/main" xmlns="" val="3436948582"/>
                  </a:ext>
                </a:extLst>
              </a:tr>
              <a:tr h="611717">
                <a:tc>
                  <a:txBody>
                    <a:bodyPr/>
                    <a:lstStyle/>
                    <a:p>
                      <a:pPr algn="ctr"/>
                      <a:r>
                        <a:rPr lang="en-US" altLang="zh-CN" sz="2400" b="1" dirty="0"/>
                        <a:t>15</a:t>
                      </a:r>
                      <a:endParaRPr lang="zh-CN" altLang="en-US" sz="2400" b="1" dirty="0"/>
                    </a:p>
                  </a:txBody>
                  <a:tcPr/>
                </a:tc>
                <a:tc>
                  <a:txBody>
                    <a:bodyPr/>
                    <a:lstStyle/>
                    <a:p>
                      <a:pPr algn="ctr"/>
                      <a:r>
                        <a:rPr lang="en-US" altLang="zh-CN" sz="2400" b="1" dirty="0"/>
                        <a:t>17</a:t>
                      </a:r>
                      <a:endParaRPr lang="zh-CN" altLang="en-US" sz="2400" b="1" dirty="0"/>
                    </a:p>
                  </a:txBody>
                  <a:tcPr/>
                </a:tc>
                <a:tc>
                  <a:txBody>
                    <a:bodyPr/>
                    <a:lstStyle/>
                    <a:p>
                      <a:pPr algn="ctr"/>
                      <a:r>
                        <a:rPr lang="en-US" altLang="zh-CN" sz="2400" b="1" dirty="0"/>
                        <a:t>20</a:t>
                      </a:r>
                      <a:endParaRPr lang="zh-CN" altLang="en-US" sz="2400" b="1" dirty="0"/>
                    </a:p>
                  </a:txBody>
                  <a:tcPr/>
                </a:tc>
                <a:tc>
                  <a:txBody>
                    <a:bodyPr/>
                    <a:lstStyle/>
                    <a:p>
                      <a:pPr algn="ctr"/>
                      <a:r>
                        <a:rPr lang="en-US" altLang="zh-CN" sz="2400" b="1" dirty="0"/>
                        <a:t>28</a:t>
                      </a:r>
                      <a:endParaRPr lang="zh-CN" altLang="en-US" sz="2400" b="1" dirty="0"/>
                    </a:p>
                  </a:txBody>
                  <a:tcPr/>
                </a:tc>
                <a:tc>
                  <a:txBody>
                    <a:bodyPr/>
                    <a:lstStyle/>
                    <a:p>
                      <a:pPr algn="ctr"/>
                      <a:r>
                        <a:rPr lang="en-US" altLang="zh-CN" sz="2400" b="1" dirty="0"/>
                        <a:t>31</a:t>
                      </a:r>
                      <a:endParaRPr lang="zh-CN" altLang="en-US" sz="2400" b="1" dirty="0"/>
                    </a:p>
                  </a:txBody>
                  <a:tcPr/>
                </a:tc>
                <a:tc>
                  <a:txBody>
                    <a:bodyPr/>
                    <a:lstStyle/>
                    <a:p>
                      <a:pPr algn="ctr"/>
                      <a:r>
                        <a:rPr lang="en-US" altLang="zh-CN" sz="2400" b="1" dirty="0"/>
                        <a:t>45</a:t>
                      </a:r>
                      <a:endParaRPr lang="zh-CN" altLang="en-US" sz="2400" b="1" dirty="0"/>
                    </a:p>
                  </a:txBody>
                  <a:tcPr/>
                </a:tc>
                <a:tc>
                  <a:txBody>
                    <a:bodyPr/>
                    <a:lstStyle/>
                    <a:p>
                      <a:pPr algn="ctr"/>
                      <a:r>
                        <a:rPr lang="en-US" altLang="zh-CN" sz="2400" b="1" dirty="0"/>
                        <a:t>56</a:t>
                      </a:r>
                      <a:endParaRPr lang="zh-CN" altLang="en-US" sz="2400" b="1" dirty="0"/>
                    </a:p>
                  </a:txBody>
                  <a:tcPr/>
                </a:tc>
                <a:tc>
                  <a:txBody>
                    <a:bodyPr/>
                    <a:lstStyle/>
                    <a:p>
                      <a:pPr algn="ctr"/>
                      <a:r>
                        <a:rPr lang="en-US" altLang="zh-CN" sz="2400" b="1" dirty="0"/>
                        <a:t>59</a:t>
                      </a:r>
                      <a:endParaRPr lang="zh-CN" altLang="en-US" sz="2400" b="1" dirty="0"/>
                    </a:p>
                  </a:txBody>
                  <a:tcPr/>
                </a:tc>
                <a:tc>
                  <a:txBody>
                    <a:bodyPr/>
                    <a:lstStyle/>
                    <a:p>
                      <a:pPr algn="ctr"/>
                      <a:r>
                        <a:rPr lang="en-US" altLang="zh-CN" sz="2400" b="1" dirty="0"/>
                        <a:t>66</a:t>
                      </a:r>
                      <a:endParaRPr lang="zh-CN" altLang="en-US" sz="2400" b="1" dirty="0"/>
                    </a:p>
                  </a:txBody>
                  <a:tcPr/>
                </a:tc>
                <a:tc>
                  <a:txBody>
                    <a:bodyPr/>
                    <a:lstStyle/>
                    <a:p>
                      <a:pPr algn="ctr"/>
                      <a:r>
                        <a:rPr lang="en-US" altLang="zh-CN" sz="2400" b="1" dirty="0"/>
                        <a:t>88</a:t>
                      </a:r>
                      <a:endParaRPr lang="zh-CN" altLang="en-US" sz="2400" b="1" dirty="0"/>
                    </a:p>
                  </a:txBody>
                  <a:tcPr/>
                </a:tc>
                <a:extLst>
                  <a:ext uri="{0D108BD9-81ED-4DB2-BD59-A6C34878D82A}">
                    <a16:rowId xmlns:a16="http://schemas.microsoft.com/office/drawing/2014/main" xmlns="" val="1512754902"/>
                  </a:ext>
                </a:extLst>
              </a:tr>
            </a:tbl>
          </a:graphicData>
        </a:graphic>
      </p:graphicFrame>
    </p:spTree>
    <p:extLst>
      <p:ext uri="{BB962C8B-B14F-4D97-AF65-F5344CB8AC3E}">
        <p14:creationId xmlns:p14="http://schemas.microsoft.com/office/powerpoint/2010/main" val="1881889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二分检索算法</a:t>
            </a:r>
          </a:p>
        </p:txBody>
      </p:sp>
      <p:sp>
        <p:nvSpPr>
          <p:cNvPr id="11" name="内容占位符 3">
            <a:extLst>
              <a:ext uri="{FF2B5EF4-FFF2-40B4-BE49-F238E27FC236}">
                <a16:creationId xmlns:a16="http://schemas.microsoft.com/office/drawing/2014/main" xmlns="" id="{3AD25808-C581-4D7D-8733-99F47E1C6D75}"/>
              </a:ext>
            </a:extLst>
          </p:cNvPr>
          <p:cNvSpPr txBox="1">
            <a:spLocks/>
          </p:cNvSpPr>
          <p:nvPr/>
        </p:nvSpPr>
        <p:spPr bwMode="auto">
          <a:xfrm>
            <a:off x="6204073" y="1163637"/>
            <a:ext cx="6977426" cy="453072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a:buClr>
                <a:srgbClr val="D4D4D6"/>
              </a:buClr>
              <a:buFont typeface="Wingdings" panose="05000000000000000000" pitchFamily="2" charset="2"/>
              <a:buNone/>
              <a:defRPr/>
            </a:pPr>
            <a:r>
              <a:rPr lang="en-US" altLang="zh-CN" sz="2400" dirty="0">
                <a:solidFill>
                  <a:srgbClr val="FF0000"/>
                </a:solidFill>
                <a:latin typeface="Cambria" panose="02040503050406030204" pitchFamily="18" charset="0"/>
                <a:ea typeface="华文仿宋" panose="02010600040101010101" pitchFamily="2" charset="-122"/>
              </a:rPr>
              <a:t> </a:t>
            </a:r>
            <a:r>
              <a:rPr lang="zh-CN" altLang="en-US" sz="2400" dirty="0">
                <a:solidFill>
                  <a:srgbClr val="FF0000"/>
                </a:solidFill>
                <a:latin typeface="Cambria" panose="02040503050406030204" pitchFamily="18" charset="0"/>
                <a:ea typeface="华文仿宋" panose="02010600040101010101" pitchFamily="2" charset="-122"/>
              </a:rPr>
              <a:t>二分检索算法设计思想</a:t>
            </a:r>
            <a:endParaRPr lang="en-US" altLang="zh-CN" sz="2400" dirty="0">
              <a:solidFill>
                <a:srgbClr val="FF0000"/>
              </a:solidFill>
              <a:latin typeface="Cambria" panose="02040503050406030204" pitchFamily="18" charset="0"/>
              <a:ea typeface="华文仿宋" panose="02010600040101010101" pitchFamily="2" charset="-122"/>
            </a:endParaRPr>
          </a:p>
          <a:p>
            <a:pPr marL="0" indent="0">
              <a:buClr>
                <a:srgbClr val="D4D4D6"/>
              </a:buClr>
              <a:buFont typeface="Wingdings" panose="05000000000000000000" pitchFamily="2" charset="2"/>
              <a:buNone/>
              <a:defRPr/>
            </a:pPr>
            <a:r>
              <a:rPr lang="en-US" altLang="zh-CN" sz="2400" dirty="0">
                <a:solidFill>
                  <a:srgbClr val="000000"/>
                </a:solidFill>
                <a:latin typeface="Cambria" panose="02040503050406030204" pitchFamily="18" charset="0"/>
                <a:ea typeface="华文仿宋" panose="02010600040101010101" pitchFamily="2" charset="-122"/>
              </a:rPr>
              <a:t>• </a:t>
            </a:r>
            <a:r>
              <a:rPr lang="zh-CN" altLang="en-US" sz="2400" dirty="0">
                <a:solidFill>
                  <a:srgbClr val="000000"/>
                </a:solidFill>
                <a:latin typeface="Cambria" panose="02040503050406030204" pitchFamily="18" charset="0"/>
                <a:ea typeface="华文仿宋" panose="02010600040101010101" pitchFamily="2" charset="-122"/>
              </a:rPr>
              <a:t>通过 </a:t>
            </a:r>
            <a:r>
              <a:rPr lang="en-US" altLang="zh-CN" sz="2400" i="1" dirty="0">
                <a:solidFill>
                  <a:srgbClr val="000000"/>
                </a:solidFill>
                <a:latin typeface="Cambria" panose="02040503050406030204" pitchFamily="18" charset="0"/>
                <a:ea typeface="华文仿宋" panose="02010600040101010101" pitchFamily="2" charset="-122"/>
              </a:rPr>
              <a:t>x </a:t>
            </a:r>
            <a:r>
              <a:rPr lang="zh-CN" altLang="en-US" sz="2400" dirty="0">
                <a:solidFill>
                  <a:srgbClr val="000000"/>
                </a:solidFill>
                <a:latin typeface="Cambria" panose="02040503050406030204" pitchFamily="18" charset="0"/>
                <a:ea typeface="华文仿宋" panose="02010600040101010101" pitchFamily="2" charset="-122"/>
              </a:rPr>
              <a:t>与中位数的比较，将原问题归结</a:t>
            </a:r>
          </a:p>
          <a:p>
            <a:pPr marL="0" indent="0">
              <a:buClr>
                <a:srgbClr val="D4D4D6"/>
              </a:buClr>
              <a:buFont typeface="Wingdings" panose="05000000000000000000" pitchFamily="2" charset="2"/>
              <a:buNone/>
              <a:defRPr/>
            </a:pPr>
            <a:r>
              <a:rPr lang="zh-CN" altLang="en-US" sz="2400" dirty="0">
                <a:solidFill>
                  <a:srgbClr val="000000"/>
                </a:solidFill>
                <a:latin typeface="Cambria" panose="02040503050406030204" pitchFamily="18" charset="0"/>
                <a:ea typeface="华文仿宋" panose="02010600040101010101" pitchFamily="2" charset="-122"/>
              </a:rPr>
              <a:t>为规模减半的子问题，如果 </a:t>
            </a:r>
            <a:r>
              <a:rPr lang="en-US" altLang="zh-CN" sz="2400" i="1" dirty="0">
                <a:solidFill>
                  <a:srgbClr val="000000"/>
                </a:solidFill>
                <a:latin typeface="Cambria" panose="02040503050406030204" pitchFamily="18" charset="0"/>
                <a:ea typeface="华文仿宋" panose="02010600040101010101" pitchFamily="2" charset="-122"/>
              </a:rPr>
              <a:t>x </a:t>
            </a:r>
            <a:r>
              <a:rPr lang="zh-CN" altLang="en-US" sz="2400" dirty="0">
                <a:solidFill>
                  <a:srgbClr val="000000"/>
                </a:solidFill>
                <a:latin typeface="Cambria" panose="02040503050406030204" pitchFamily="18" charset="0"/>
                <a:ea typeface="华文仿宋" panose="02010600040101010101" pitchFamily="2" charset="-122"/>
              </a:rPr>
              <a:t>小于中位</a:t>
            </a:r>
          </a:p>
          <a:p>
            <a:pPr marL="0" indent="0">
              <a:buClr>
                <a:srgbClr val="D4D4D6"/>
              </a:buClr>
              <a:buFont typeface="Wingdings" panose="05000000000000000000" pitchFamily="2" charset="2"/>
              <a:buNone/>
              <a:defRPr/>
            </a:pPr>
            <a:r>
              <a:rPr lang="zh-CN" altLang="en-US" sz="2400" dirty="0">
                <a:solidFill>
                  <a:srgbClr val="000000"/>
                </a:solidFill>
                <a:latin typeface="Cambria" panose="02040503050406030204" pitchFamily="18" charset="0"/>
                <a:ea typeface="华文仿宋" panose="02010600040101010101" pitchFamily="2" charset="-122"/>
              </a:rPr>
              <a:t>数，则子问题由小于 </a:t>
            </a:r>
            <a:r>
              <a:rPr lang="en-US" altLang="zh-CN" sz="2400" i="1" dirty="0">
                <a:solidFill>
                  <a:srgbClr val="000000"/>
                </a:solidFill>
                <a:latin typeface="Cambria" panose="02040503050406030204" pitchFamily="18" charset="0"/>
                <a:ea typeface="华文仿宋" panose="02010600040101010101" pitchFamily="2" charset="-122"/>
              </a:rPr>
              <a:t>x </a:t>
            </a:r>
            <a:r>
              <a:rPr lang="zh-CN" altLang="en-US" sz="2400" dirty="0">
                <a:solidFill>
                  <a:srgbClr val="000000"/>
                </a:solidFill>
                <a:latin typeface="Cambria" panose="02040503050406030204" pitchFamily="18" charset="0"/>
                <a:ea typeface="华文仿宋" panose="02010600040101010101" pitchFamily="2" charset="-122"/>
              </a:rPr>
              <a:t>的数构成，否则</a:t>
            </a:r>
          </a:p>
          <a:p>
            <a:pPr marL="0" indent="0">
              <a:buClr>
                <a:srgbClr val="D4D4D6"/>
              </a:buClr>
              <a:buFont typeface="Wingdings" panose="05000000000000000000" pitchFamily="2" charset="2"/>
              <a:buNone/>
              <a:defRPr/>
            </a:pPr>
            <a:r>
              <a:rPr lang="zh-CN" altLang="en-US" sz="2400" dirty="0">
                <a:solidFill>
                  <a:srgbClr val="000000"/>
                </a:solidFill>
                <a:latin typeface="Cambria" panose="02040503050406030204" pitchFamily="18" charset="0"/>
                <a:ea typeface="华文仿宋" panose="02010600040101010101" pitchFamily="2" charset="-122"/>
              </a:rPr>
              <a:t>子问题由大于 </a:t>
            </a:r>
            <a:r>
              <a:rPr lang="en-US" altLang="zh-CN" sz="2400" i="1" dirty="0">
                <a:solidFill>
                  <a:srgbClr val="000000"/>
                </a:solidFill>
                <a:latin typeface="Cambria" panose="02040503050406030204" pitchFamily="18" charset="0"/>
                <a:ea typeface="华文仿宋" panose="02010600040101010101" pitchFamily="2" charset="-122"/>
              </a:rPr>
              <a:t>x </a:t>
            </a:r>
            <a:r>
              <a:rPr lang="zh-CN" altLang="en-US" sz="2400" dirty="0">
                <a:solidFill>
                  <a:srgbClr val="000000"/>
                </a:solidFill>
                <a:latin typeface="Cambria" panose="02040503050406030204" pitchFamily="18" charset="0"/>
                <a:ea typeface="华文仿宋" panose="02010600040101010101" pitchFamily="2" charset="-122"/>
              </a:rPr>
              <a:t>的数构成</a:t>
            </a:r>
            <a:r>
              <a:rPr lang="en-US" altLang="zh-CN" sz="2400" dirty="0">
                <a:solidFill>
                  <a:srgbClr val="000000"/>
                </a:solidFill>
                <a:latin typeface="Cambria" panose="02040503050406030204" pitchFamily="18" charset="0"/>
                <a:ea typeface="华文仿宋" panose="02010600040101010101" pitchFamily="2" charset="-122"/>
              </a:rPr>
              <a:t>.</a:t>
            </a:r>
          </a:p>
          <a:p>
            <a:pPr marL="0" indent="0">
              <a:buClr>
                <a:srgbClr val="D4D4D6"/>
              </a:buClr>
              <a:buFont typeface="Wingdings" panose="05000000000000000000" pitchFamily="2" charset="2"/>
              <a:buNone/>
              <a:defRPr/>
            </a:pPr>
            <a:endParaRPr lang="en-US" altLang="zh-CN" sz="2400" dirty="0">
              <a:solidFill>
                <a:srgbClr val="000000"/>
              </a:solidFill>
              <a:latin typeface="Cambria" panose="02040503050406030204" pitchFamily="18" charset="0"/>
              <a:ea typeface="华文仿宋" panose="02010600040101010101" pitchFamily="2" charset="-122"/>
            </a:endParaRPr>
          </a:p>
          <a:p>
            <a:pPr marL="0" indent="0">
              <a:buClr>
                <a:srgbClr val="D4D4D6"/>
              </a:buClr>
              <a:buFont typeface="Wingdings" panose="05000000000000000000" pitchFamily="2" charset="2"/>
              <a:buNone/>
              <a:defRPr/>
            </a:pPr>
            <a:r>
              <a:rPr lang="en-US" altLang="zh-CN" sz="2400" dirty="0">
                <a:solidFill>
                  <a:srgbClr val="000000"/>
                </a:solidFill>
                <a:latin typeface="Cambria" panose="02040503050406030204" pitchFamily="18" charset="0"/>
                <a:ea typeface="华文仿宋" panose="02010600040101010101" pitchFamily="2" charset="-122"/>
              </a:rPr>
              <a:t>• </a:t>
            </a:r>
            <a:r>
              <a:rPr lang="zh-CN" altLang="en-US" sz="2400" dirty="0">
                <a:solidFill>
                  <a:srgbClr val="000000"/>
                </a:solidFill>
                <a:latin typeface="Cambria" panose="02040503050406030204" pitchFamily="18" charset="0"/>
                <a:ea typeface="华文仿宋" panose="02010600040101010101" pitchFamily="2" charset="-122"/>
              </a:rPr>
              <a:t>对子问题进行二分检索</a:t>
            </a:r>
            <a:r>
              <a:rPr lang="en-US" altLang="zh-CN" sz="2400" dirty="0">
                <a:solidFill>
                  <a:srgbClr val="000000"/>
                </a:solidFill>
                <a:latin typeface="Cambria" panose="02040503050406030204" pitchFamily="18" charset="0"/>
                <a:ea typeface="华文仿宋" panose="02010600040101010101" pitchFamily="2" charset="-122"/>
              </a:rPr>
              <a:t>. </a:t>
            </a:r>
          </a:p>
          <a:p>
            <a:pPr marL="0" indent="0">
              <a:buClr>
                <a:srgbClr val="D4D4D6"/>
              </a:buClr>
              <a:buFont typeface="Wingdings" panose="05000000000000000000" pitchFamily="2" charset="2"/>
              <a:buNone/>
              <a:defRPr/>
            </a:pPr>
            <a:endParaRPr lang="en-US" altLang="zh-CN" sz="2400" dirty="0">
              <a:solidFill>
                <a:srgbClr val="000000"/>
              </a:solidFill>
              <a:latin typeface="Cambria" panose="02040503050406030204" pitchFamily="18" charset="0"/>
              <a:ea typeface="华文仿宋" panose="02010600040101010101" pitchFamily="2" charset="-122"/>
            </a:endParaRPr>
          </a:p>
          <a:p>
            <a:pPr marL="0" indent="0">
              <a:buClr>
                <a:srgbClr val="D4D4D6"/>
              </a:buClr>
              <a:buFont typeface="Wingdings" panose="05000000000000000000" pitchFamily="2" charset="2"/>
              <a:buNone/>
              <a:defRPr/>
            </a:pPr>
            <a:r>
              <a:rPr lang="en-US" altLang="zh-CN" sz="2400" dirty="0">
                <a:solidFill>
                  <a:srgbClr val="000000"/>
                </a:solidFill>
                <a:latin typeface="Cambria" panose="02040503050406030204" pitchFamily="18" charset="0"/>
                <a:ea typeface="华文仿宋" panose="02010600040101010101" pitchFamily="2" charset="-122"/>
              </a:rPr>
              <a:t>• </a:t>
            </a:r>
            <a:r>
              <a:rPr lang="zh-CN" altLang="en-US" sz="2400" dirty="0">
                <a:solidFill>
                  <a:srgbClr val="000000"/>
                </a:solidFill>
                <a:latin typeface="Cambria" panose="02040503050406030204" pitchFamily="18" charset="0"/>
                <a:ea typeface="华文仿宋" panose="02010600040101010101" pitchFamily="2" charset="-122"/>
              </a:rPr>
              <a:t>当子问题规模为 </a:t>
            </a:r>
            <a:r>
              <a:rPr lang="en-US" altLang="zh-CN" sz="2400" dirty="0">
                <a:solidFill>
                  <a:srgbClr val="000000"/>
                </a:solidFill>
                <a:latin typeface="Cambria" panose="02040503050406030204" pitchFamily="18" charset="0"/>
                <a:ea typeface="华文仿宋" panose="02010600040101010101" pitchFamily="2" charset="-122"/>
              </a:rPr>
              <a:t>1 </a:t>
            </a:r>
            <a:r>
              <a:rPr lang="zh-CN" altLang="en-US" sz="2400" dirty="0">
                <a:solidFill>
                  <a:srgbClr val="000000"/>
                </a:solidFill>
                <a:latin typeface="Cambria" panose="02040503050406030204" pitchFamily="18" charset="0"/>
                <a:ea typeface="华文仿宋" panose="02010600040101010101" pitchFamily="2" charset="-122"/>
              </a:rPr>
              <a:t>时，直接比较 </a:t>
            </a:r>
            <a:r>
              <a:rPr lang="en-US" altLang="zh-CN" sz="2400" i="1" dirty="0">
                <a:solidFill>
                  <a:srgbClr val="000000"/>
                </a:solidFill>
                <a:latin typeface="Cambria" panose="02040503050406030204" pitchFamily="18" charset="0"/>
                <a:ea typeface="华文仿宋" panose="02010600040101010101" pitchFamily="2" charset="-122"/>
              </a:rPr>
              <a:t>x</a:t>
            </a:r>
            <a:r>
              <a:rPr lang="zh-CN" altLang="en-US" sz="2400" dirty="0">
                <a:solidFill>
                  <a:srgbClr val="000000"/>
                </a:solidFill>
                <a:latin typeface="Cambria" panose="02040503050406030204" pitchFamily="18" charset="0"/>
                <a:ea typeface="华文仿宋" panose="02010600040101010101" pitchFamily="2" charset="-122"/>
              </a:rPr>
              <a:t>与</a:t>
            </a:r>
          </a:p>
          <a:p>
            <a:pPr marL="0" indent="0">
              <a:buClr>
                <a:srgbClr val="D4D4D6"/>
              </a:buClr>
              <a:buFont typeface="Wingdings" panose="05000000000000000000" pitchFamily="2" charset="2"/>
              <a:buNone/>
              <a:defRPr/>
            </a:pPr>
            <a:r>
              <a:rPr lang="en-US" altLang="zh-CN" sz="2400" i="1" dirty="0">
                <a:solidFill>
                  <a:srgbClr val="000000"/>
                </a:solidFill>
                <a:latin typeface="Cambria" panose="02040503050406030204" pitchFamily="18" charset="0"/>
                <a:ea typeface="华文仿宋" panose="02010600040101010101" pitchFamily="2" charset="-122"/>
              </a:rPr>
              <a:t>T</a:t>
            </a:r>
            <a:r>
              <a:rPr lang="en-US" altLang="zh-CN" sz="2400" dirty="0">
                <a:solidFill>
                  <a:srgbClr val="000000"/>
                </a:solidFill>
                <a:latin typeface="Cambria" panose="02040503050406030204" pitchFamily="18" charset="0"/>
                <a:ea typeface="华文仿宋" panose="02010600040101010101" pitchFamily="2" charset="-122"/>
              </a:rPr>
              <a:t>[</a:t>
            </a:r>
            <a:r>
              <a:rPr lang="en-US" altLang="zh-CN" sz="2400" i="1" dirty="0">
                <a:solidFill>
                  <a:srgbClr val="000000"/>
                </a:solidFill>
                <a:latin typeface="Cambria" panose="02040503050406030204" pitchFamily="18" charset="0"/>
                <a:ea typeface="华文仿宋" panose="02010600040101010101" pitchFamily="2" charset="-122"/>
              </a:rPr>
              <a:t>m</a:t>
            </a:r>
            <a:r>
              <a:rPr lang="en-US" altLang="zh-CN" sz="2400" dirty="0">
                <a:solidFill>
                  <a:srgbClr val="000000"/>
                </a:solidFill>
                <a:latin typeface="Cambria" panose="02040503050406030204" pitchFamily="18" charset="0"/>
                <a:ea typeface="华文仿宋" panose="02010600040101010101" pitchFamily="2" charset="-122"/>
              </a:rPr>
              <a:t>]</a:t>
            </a:r>
            <a:r>
              <a:rPr lang="zh-CN" altLang="en-US" sz="2400" dirty="0">
                <a:solidFill>
                  <a:srgbClr val="000000"/>
                </a:solidFill>
                <a:latin typeface="Cambria" panose="02040503050406030204" pitchFamily="18" charset="0"/>
                <a:ea typeface="华文仿宋" panose="02010600040101010101" pitchFamily="2" charset="-122"/>
              </a:rPr>
              <a:t>，若相等则返回 </a:t>
            </a:r>
            <a:r>
              <a:rPr lang="en-US" altLang="zh-CN" sz="2400" i="1" dirty="0">
                <a:solidFill>
                  <a:srgbClr val="000000"/>
                </a:solidFill>
                <a:latin typeface="Cambria" panose="02040503050406030204" pitchFamily="18" charset="0"/>
                <a:ea typeface="华文仿宋" panose="02010600040101010101" pitchFamily="2" charset="-122"/>
              </a:rPr>
              <a:t>m</a:t>
            </a:r>
            <a:r>
              <a:rPr lang="zh-CN" altLang="en-US" sz="2400" dirty="0">
                <a:solidFill>
                  <a:srgbClr val="000000"/>
                </a:solidFill>
                <a:latin typeface="Cambria" panose="02040503050406030204" pitchFamily="18" charset="0"/>
                <a:ea typeface="华文仿宋" panose="02010600040101010101" pitchFamily="2" charset="-122"/>
              </a:rPr>
              <a:t>，否则返回 </a:t>
            </a:r>
            <a:r>
              <a:rPr lang="en-US" altLang="zh-CN" sz="2400" dirty="0">
                <a:solidFill>
                  <a:srgbClr val="000000"/>
                </a:solidFill>
                <a:latin typeface="Cambria" panose="02040503050406030204" pitchFamily="18" charset="0"/>
                <a:ea typeface="华文仿宋" panose="02010600040101010101" pitchFamily="2" charset="-122"/>
              </a:rPr>
              <a:t>0.</a:t>
            </a:r>
          </a:p>
          <a:p>
            <a:pPr marL="0" indent="0">
              <a:buClr>
                <a:srgbClr val="D4D4D6"/>
              </a:buClr>
              <a:buFont typeface="Wingdings" panose="05000000000000000000" pitchFamily="2" charset="2"/>
              <a:buNone/>
              <a:defRPr/>
            </a:pPr>
            <a:endParaRPr lang="en-US" altLang="zh-CN" sz="2400" dirty="0">
              <a:solidFill>
                <a:srgbClr val="000000"/>
              </a:solidFill>
              <a:latin typeface="Times New Roman" panose="02020603050405020304" pitchFamily="18" charset="0"/>
              <a:ea typeface="宋体" panose="02010600030101010101" pitchFamily="2" charset="-122"/>
            </a:endParaRPr>
          </a:p>
        </p:txBody>
      </p:sp>
      <p:sp>
        <p:nvSpPr>
          <p:cNvPr id="4" name="内容占位符 3">
            <a:extLst>
              <a:ext uri="{FF2B5EF4-FFF2-40B4-BE49-F238E27FC236}">
                <a16:creationId xmlns:a16="http://schemas.microsoft.com/office/drawing/2014/main" xmlns="" id="{872FB630-724D-4BCD-990A-0DC958EB999F}"/>
              </a:ext>
            </a:extLst>
          </p:cNvPr>
          <p:cNvSpPr txBox="1">
            <a:spLocks/>
          </p:cNvSpPr>
          <p:nvPr/>
        </p:nvSpPr>
        <p:spPr bwMode="auto">
          <a:xfrm>
            <a:off x="680569" y="1198561"/>
            <a:ext cx="4392364" cy="453072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a:buClr>
                <a:srgbClr val="D4D4D6"/>
              </a:buClr>
              <a:buFont typeface="Wingdings" panose="05000000000000000000" pitchFamily="2" charset="2"/>
              <a:buNone/>
              <a:defRPr/>
            </a:pPr>
            <a:r>
              <a:rPr lang="en-US" altLang="zh-CN" sz="2400" dirty="0">
                <a:solidFill>
                  <a:srgbClr val="FF0000"/>
                </a:solidFill>
                <a:latin typeface="Cambria" panose="02040503050406030204" pitchFamily="18" charset="0"/>
                <a:ea typeface="华文仿宋" panose="02010600040101010101" pitchFamily="2" charset="-122"/>
              </a:rPr>
              <a:t> </a:t>
            </a:r>
            <a:r>
              <a:rPr lang="zh-CN" altLang="en-US" sz="2400" dirty="0">
                <a:solidFill>
                  <a:srgbClr val="FF0000"/>
                </a:solidFill>
                <a:latin typeface="Cambria" panose="02040503050406030204" pitchFamily="18" charset="0"/>
                <a:ea typeface="华文仿宋" panose="02010600040101010101" pitchFamily="2" charset="-122"/>
              </a:rPr>
              <a:t>二分检索</a:t>
            </a:r>
            <a:r>
              <a:rPr lang="en-US" altLang="zh-CN" sz="2400" dirty="0">
                <a:solidFill>
                  <a:srgbClr val="FF0000"/>
                </a:solidFill>
                <a:latin typeface="Cambria" panose="02040503050406030204" pitchFamily="18" charset="0"/>
                <a:ea typeface="华文仿宋" panose="02010600040101010101" pitchFamily="2" charset="-122"/>
              </a:rPr>
              <a:t>—</a:t>
            </a:r>
            <a:r>
              <a:rPr lang="zh-CN" altLang="en-US" sz="2400" dirty="0">
                <a:solidFill>
                  <a:srgbClr val="FF0000"/>
                </a:solidFill>
                <a:latin typeface="Cambria" panose="02040503050406030204" pitchFamily="18" charset="0"/>
                <a:ea typeface="华文仿宋" panose="02010600040101010101" pitchFamily="2" charset="-122"/>
              </a:rPr>
              <a:t>问题描述</a:t>
            </a:r>
            <a:endParaRPr lang="en-US" altLang="zh-CN" sz="2400" dirty="0">
              <a:solidFill>
                <a:srgbClr val="FF0000"/>
              </a:solidFill>
              <a:latin typeface="Cambria" panose="02040503050406030204" pitchFamily="18" charset="0"/>
              <a:ea typeface="华文仿宋" panose="02010600040101010101" pitchFamily="2" charset="-122"/>
            </a:endParaRPr>
          </a:p>
          <a:p>
            <a:pPr marL="0" indent="0">
              <a:buClr>
                <a:srgbClr val="D4D4D6"/>
              </a:buClr>
              <a:buFont typeface="Wingdings" panose="05000000000000000000" pitchFamily="2" charset="2"/>
              <a:buNone/>
              <a:defRPr/>
            </a:pPr>
            <a:endParaRPr lang="en-US" altLang="zh-CN" sz="2000" dirty="0">
              <a:solidFill>
                <a:srgbClr val="000000"/>
              </a:solidFill>
              <a:latin typeface="Cambria" panose="02040503050406030204" pitchFamily="18" charset="0"/>
              <a:ea typeface="华文仿宋" panose="02010600040101010101" pitchFamily="2" charset="-122"/>
            </a:endParaRPr>
          </a:p>
          <a:p>
            <a:pPr marL="0" indent="0">
              <a:lnSpc>
                <a:spcPct val="150000"/>
              </a:lnSpc>
              <a:buClr>
                <a:srgbClr val="D4D4D6"/>
              </a:buClr>
              <a:buFont typeface="Wingdings" panose="05000000000000000000" pitchFamily="2" charset="2"/>
              <a:buNone/>
              <a:defRPr/>
            </a:pPr>
            <a:r>
              <a:rPr lang="zh-CN" altLang="en-US" sz="2000" dirty="0">
                <a:solidFill>
                  <a:srgbClr val="000000"/>
                </a:solidFill>
                <a:latin typeface="Cambria" panose="02040503050406030204" pitchFamily="18" charset="0"/>
                <a:ea typeface="华文仿宋" panose="02010600040101010101" pitchFamily="2" charset="-122"/>
              </a:rPr>
              <a:t>已知一个按照非降次序排列的元素表（</a:t>
            </a:r>
            <a:r>
              <a:rPr lang="en-US" altLang="zh-CN" sz="2000" dirty="0">
                <a:solidFill>
                  <a:srgbClr val="000000"/>
                </a:solidFill>
                <a:latin typeface="Cambria" panose="02040503050406030204" pitchFamily="18" charset="0"/>
                <a:ea typeface="华文仿宋" panose="02010600040101010101" pitchFamily="2" charset="-122"/>
              </a:rPr>
              <a:t>a1,…,an</a:t>
            </a:r>
            <a:r>
              <a:rPr lang="zh-CN" altLang="en-US" sz="2000" dirty="0">
                <a:solidFill>
                  <a:srgbClr val="000000"/>
                </a:solidFill>
                <a:latin typeface="Cambria" panose="02040503050406030204" pitchFamily="18" charset="0"/>
                <a:ea typeface="华文仿宋" panose="02010600040101010101" pitchFamily="2" charset="-122"/>
              </a:rPr>
              <a:t>），要求判定给定元素</a:t>
            </a:r>
            <a:r>
              <a:rPr lang="en-US" altLang="zh-CN" sz="2000" dirty="0">
                <a:solidFill>
                  <a:srgbClr val="000000"/>
                </a:solidFill>
                <a:latin typeface="Cambria" panose="02040503050406030204" pitchFamily="18" charset="0"/>
                <a:ea typeface="华文仿宋" panose="02010600040101010101" pitchFamily="2" charset="-122"/>
              </a:rPr>
              <a:t>x</a:t>
            </a:r>
            <a:r>
              <a:rPr lang="zh-CN" altLang="en-US" sz="2000" dirty="0">
                <a:solidFill>
                  <a:srgbClr val="000000"/>
                </a:solidFill>
                <a:latin typeface="Cambria" panose="02040503050406030204" pitchFamily="18" charset="0"/>
                <a:ea typeface="华文仿宋" panose="02010600040101010101" pitchFamily="2" charset="-122"/>
              </a:rPr>
              <a:t>是否在该数表中出现，如果是则找出</a:t>
            </a:r>
            <a:r>
              <a:rPr lang="en-US" altLang="zh-CN" sz="2000" dirty="0">
                <a:solidFill>
                  <a:srgbClr val="000000"/>
                </a:solidFill>
                <a:latin typeface="Cambria" panose="02040503050406030204" pitchFamily="18" charset="0"/>
                <a:ea typeface="华文仿宋" panose="02010600040101010101" pitchFamily="2" charset="-122"/>
              </a:rPr>
              <a:t>x</a:t>
            </a:r>
            <a:r>
              <a:rPr lang="zh-CN" altLang="en-US" sz="2000" dirty="0">
                <a:solidFill>
                  <a:srgbClr val="000000"/>
                </a:solidFill>
                <a:latin typeface="Cambria" panose="02040503050406030204" pitchFamily="18" charset="0"/>
                <a:ea typeface="华文仿宋" panose="02010600040101010101" pitchFamily="2" charset="-122"/>
              </a:rPr>
              <a:t>在表中的位置，将此位置赋值给变量</a:t>
            </a:r>
            <a:r>
              <a:rPr lang="en-US" altLang="zh-CN" sz="2000" dirty="0">
                <a:solidFill>
                  <a:srgbClr val="000000"/>
                </a:solidFill>
                <a:latin typeface="Cambria" panose="02040503050406030204" pitchFamily="18" charset="0"/>
                <a:ea typeface="华文仿宋" panose="02010600040101010101" pitchFamily="2" charset="-122"/>
              </a:rPr>
              <a:t>j</a:t>
            </a:r>
            <a:r>
              <a:rPr lang="zh-CN" altLang="en-US" sz="2000" dirty="0">
                <a:solidFill>
                  <a:srgbClr val="000000"/>
                </a:solidFill>
                <a:latin typeface="Cambria" panose="02040503050406030204" pitchFamily="18" charset="0"/>
                <a:ea typeface="华文仿宋" panose="02010600040101010101" pitchFamily="2" charset="-122"/>
              </a:rPr>
              <a:t>，如果不出现，则把</a:t>
            </a:r>
            <a:r>
              <a:rPr lang="en-US" altLang="zh-CN" sz="2000" dirty="0">
                <a:solidFill>
                  <a:srgbClr val="000000"/>
                </a:solidFill>
                <a:latin typeface="Cambria" panose="02040503050406030204" pitchFamily="18" charset="0"/>
                <a:ea typeface="华文仿宋" panose="02010600040101010101" pitchFamily="2" charset="-122"/>
              </a:rPr>
              <a:t>j</a:t>
            </a:r>
            <a:r>
              <a:rPr lang="zh-CN" altLang="en-US" sz="2000" dirty="0">
                <a:solidFill>
                  <a:srgbClr val="000000"/>
                </a:solidFill>
                <a:latin typeface="Cambria" panose="02040503050406030204" pitchFamily="18" charset="0"/>
                <a:ea typeface="华文仿宋" panose="02010600040101010101" pitchFamily="2" charset="-122"/>
              </a:rPr>
              <a:t>置为</a:t>
            </a:r>
            <a:r>
              <a:rPr lang="en-US" altLang="zh-CN" sz="2000" dirty="0">
                <a:solidFill>
                  <a:srgbClr val="000000"/>
                </a:solidFill>
                <a:latin typeface="Cambria" panose="02040503050406030204" pitchFamily="18" charset="0"/>
                <a:ea typeface="华文仿宋" panose="02010600040101010101" pitchFamily="2" charset="-122"/>
              </a:rPr>
              <a:t>0.</a:t>
            </a:r>
            <a:endParaRPr lang="zh-CN" altLang="en-US" sz="2000" dirty="0">
              <a:solidFill>
                <a:srgbClr val="000000"/>
              </a:solidFill>
              <a:latin typeface="Cambria" panose="02040503050406030204" pitchFamily="18" charset="0"/>
              <a:ea typeface="华文仿宋" panose="02010600040101010101" pitchFamily="2" charset="-122"/>
            </a:endParaRPr>
          </a:p>
        </p:txBody>
      </p:sp>
      <p:sp>
        <p:nvSpPr>
          <p:cNvPr id="2" name="箭头: 右 1">
            <a:extLst>
              <a:ext uri="{FF2B5EF4-FFF2-40B4-BE49-F238E27FC236}">
                <a16:creationId xmlns:a16="http://schemas.microsoft.com/office/drawing/2014/main" xmlns="" id="{A06B2324-DAC7-4D9F-8968-2EB8B29F1849}"/>
              </a:ext>
            </a:extLst>
          </p:cNvPr>
          <p:cNvSpPr/>
          <p:nvPr/>
        </p:nvSpPr>
        <p:spPr>
          <a:xfrm>
            <a:off x="5250943" y="3099019"/>
            <a:ext cx="899093" cy="659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98216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二分检索</a:t>
            </a:r>
          </a:p>
        </p:txBody>
      </p:sp>
      <p:sp>
        <p:nvSpPr>
          <p:cNvPr id="7" name="Rectangle 5">
            <a:extLst>
              <a:ext uri="{FF2B5EF4-FFF2-40B4-BE49-F238E27FC236}">
                <a16:creationId xmlns:a16="http://schemas.microsoft.com/office/drawing/2014/main" xmlns="" id="{EF2968C4-EACB-463F-AF46-266F1ADA556C}"/>
              </a:ext>
            </a:extLst>
          </p:cNvPr>
          <p:cNvSpPr txBox="1">
            <a:spLocks noChangeArrowheads="1"/>
          </p:cNvSpPr>
          <p:nvPr/>
        </p:nvSpPr>
        <p:spPr bwMode="auto">
          <a:xfrm>
            <a:off x="1523679" y="1108502"/>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FF0000"/>
                </a:solidFill>
                <a:latin typeface="宋体"/>
                <a:ea typeface="宋体" panose="02010600030101010101" pitchFamily="2" charset="-122"/>
              </a:rPr>
              <a:t>算法</a:t>
            </a:r>
            <a:r>
              <a:rPr lang="zh-CN" altLang="en-US" sz="2800" kern="0" dirty="0">
                <a:solidFill>
                  <a:srgbClr val="000000"/>
                </a:solidFill>
                <a:latin typeface="宋体"/>
                <a:ea typeface="宋体" panose="02010600030101010101" pitchFamily="2" charset="-122"/>
              </a:rPr>
              <a:t>：</a:t>
            </a:r>
            <a:r>
              <a:rPr lang="en-US" altLang="zh-CN" sz="2800" kern="0" dirty="0">
                <a:solidFill>
                  <a:prstClr val="black"/>
                </a:solidFill>
                <a:latin typeface="Cambria" panose="02040503050406030204" pitchFamily="18" charset="0"/>
                <a:ea typeface="宋体" panose="02010600030101010101" pitchFamily="2" charset="-122"/>
              </a:rPr>
              <a:t>Binary Search (T, l, r, x) </a:t>
            </a:r>
          </a:p>
          <a:p>
            <a:pPr eaLnBrk="1" hangingPunct="1">
              <a:buClr>
                <a:srgbClr val="666600"/>
              </a:buClr>
              <a:defRPr/>
            </a:pPr>
            <a:endParaRPr lang="en-US" altLang="zh-CN" sz="2800" kern="0" dirty="0">
              <a:solidFill>
                <a:srgbClr val="000000"/>
              </a:solidFill>
              <a:latin typeface="宋体"/>
              <a:ea typeface="宋体" panose="02010600030101010101" pitchFamily="2" charset="-122"/>
            </a:endParaRPr>
          </a:p>
        </p:txBody>
      </p:sp>
      <p:sp>
        <p:nvSpPr>
          <p:cNvPr id="9" name="内容占位符 3">
            <a:extLst>
              <a:ext uri="{FF2B5EF4-FFF2-40B4-BE49-F238E27FC236}">
                <a16:creationId xmlns:a16="http://schemas.microsoft.com/office/drawing/2014/main" xmlns="" id="{1E2AE7C0-CEDE-49CB-931F-08CFC64752EB}"/>
              </a:ext>
            </a:extLst>
          </p:cNvPr>
          <p:cNvSpPr txBox="1">
            <a:spLocks/>
          </p:cNvSpPr>
          <p:nvPr/>
        </p:nvSpPr>
        <p:spPr bwMode="auto">
          <a:xfrm>
            <a:off x="1969356" y="1553003"/>
            <a:ext cx="8643937" cy="453072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spcBef>
                <a:spcPts val="0"/>
              </a:spcBef>
              <a:buClr>
                <a:srgbClr val="666600"/>
              </a:buClr>
              <a:buFont typeface="Wingdings" panose="05000000000000000000" pitchFamily="2" charset="2"/>
              <a:buNone/>
              <a:defRPr/>
            </a:pPr>
            <a:r>
              <a:rPr lang="zh-CN" altLang="en-US" sz="2000" kern="0" dirty="0">
                <a:solidFill>
                  <a:srgbClr val="002060"/>
                </a:solidFill>
                <a:latin typeface="Cambria Math" panose="02040503050406030204" pitchFamily="18" charset="0"/>
                <a:ea typeface="华文仿宋" panose="02010600040101010101" pitchFamily="2" charset="-122"/>
              </a:rPr>
              <a:t>输入：数组 </a:t>
            </a:r>
            <a:r>
              <a:rPr lang="en-US" altLang="zh-CN" sz="2000" kern="0" dirty="0">
                <a:solidFill>
                  <a:srgbClr val="002060"/>
                </a:solidFill>
                <a:latin typeface="Cambria Math" panose="02040503050406030204" pitchFamily="18" charset="0"/>
                <a:ea typeface="华文仿宋" panose="02010600040101010101" pitchFamily="2" charset="-122"/>
              </a:rPr>
              <a:t>T</a:t>
            </a:r>
            <a:r>
              <a:rPr lang="zh-CN" altLang="en-US" sz="2000" kern="0" dirty="0">
                <a:solidFill>
                  <a:srgbClr val="002060"/>
                </a:solidFill>
                <a:latin typeface="Cambria Math" panose="02040503050406030204" pitchFamily="18" charset="0"/>
                <a:ea typeface="华文仿宋" panose="02010600040101010101" pitchFamily="2" charset="-122"/>
              </a:rPr>
              <a:t>，下标从 </a:t>
            </a:r>
            <a:r>
              <a:rPr lang="en-US" altLang="zh-CN" sz="2000" kern="0" dirty="0">
                <a:solidFill>
                  <a:srgbClr val="002060"/>
                </a:solidFill>
                <a:latin typeface="Cambria Math" panose="02040503050406030204" pitchFamily="18" charset="0"/>
                <a:ea typeface="华文仿宋" panose="02010600040101010101" pitchFamily="2" charset="-122"/>
              </a:rPr>
              <a:t>l </a:t>
            </a:r>
            <a:r>
              <a:rPr lang="zh-CN" altLang="en-US" sz="2000" kern="0" dirty="0">
                <a:solidFill>
                  <a:srgbClr val="002060"/>
                </a:solidFill>
                <a:latin typeface="Cambria Math" panose="02040503050406030204" pitchFamily="18" charset="0"/>
                <a:ea typeface="华文仿宋" panose="02010600040101010101" pitchFamily="2" charset="-122"/>
              </a:rPr>
              <a:t>到 </a:t>
            </a:r>
            <a:r>
              <a:rPr lang="en-US" altLang="zh-CN" sz="2000" kern="0" dirty="0">
                <a:solidFill>
                  <a:srgbClr val="002060"/>
                </a:solidFill>
                <a:latin typeface="Cambria Math" panose="02040503050406030204" pitchFamily="18" charset="0"/>
                <a:ea typeface="华文仿宋" panose="02010600040101010101" pitchFamily="2" charset="-122"/>
              </a:rPr>
              <a:t>r</a:t>
            </a:r>
            <a:r>
              <a:rPr lang="zh-CN" altLang="en-US" sz="2000" kern="0" dirty="0">
                <a:solidFill>
                  <a:srgbClr val="002060"/>
                </a:solidFill>
                <a:latin typeface="Cambria Math" panose="02040503050406030204" pitchFamily="18" charset="0"/>
                <a:ea typeface="华文仿宋" panose="02010600040101010101" pitchFamily="2" charset="-122"/>
              </a:rPr>
              <a:t>；数 </a:t>
            </a:r>
            <a:r>
              <a:rPr lang="en-US" altLang="zh-CN" sz="2000" kern="0" dirty="0">
                <a:solidFill>
                  <a:srgbClr val="002060"/>
                </a:solidFill>
                <a:latin typeface="Cambria Math" panose="02040503050406030204" pitchFamily="18" charset="0"/>
                <a:ea typeface="华文仿宋" panose="02010600040101010101" pitchFamily="2" charset="-122"/>
              </a:rPr>
              <a:t>x</a:t>
            </a:r>
          </a:p>
          <a:p>
            <a:pPr>
              <a:lnSpc>
                <a:spcPct val="150000"/>
              </a:lnSpc>
              <a:spcBef>
                <a:spcPts val="0"/>
              </a:spcBef>
              <a:buClr>
                <a:srgbClr val="666600"/>
              </a:buClr>
              <a:buFont typeface="Wingdings" panose="05000000000000000000" pitchFamily="2" charset="2"/>
              <a:buNone/>
              <a:defRPr/>
            </a:pPr>
            <a:r>
              <a:rPr lang="zh-CN" altLang="en-US" sz="2000" kern="0" dirty="0">
                <a:solidFill>
                  <a:srgbClr val="002060"/>
                </a:solidFill>
                <a:latin typeface="Cambria Math" panose="02040503050406030204" pitchFamily="18" charset="0"/>
                <a:ea typeface="华文仿宋" panose="02010600040101010101" pitchFamily="2" charset="-122"/>
              </a:rPr>
              <a:t>输出：</a:t>
            </a:r>
            <a:r>
              <a:rPr lang="en-US" altLang="zh-CN" sz="2000" kern="0" dirty="0">
                <a:solidFill>
                  <a:srgbClr val="002060"/>
                </a:solidFill>
                <a:latin typeface="Cambria Math" panose="02040503050406030204" pitchFamily="18" charset="0"/>
                <a:ea typeface="华文仿宋" panose="02010600040101010101" pitchFamily="2" charset="-122"/>
              </a:rPr>
              <a:t>j // </a:t>
            </a:r>
            <a:r>
              <a:rPr lang="zh-CN" altLang="en-US" sz="2000" kern="0" dirty="0">
                <a:solidFill>
                  <a:srgbClr val="002060"/>
                </a:solidFill>
                <a:latin typeface="Cambria Math" panose="02040503050406030204" pitchFamily="18" charset="0"/>
                <a:ea typeface="华文仿宋" panose="02010600040101010101" pitchFamily="2" charset="-122"/>
              </a:rPr>
              <a:t>若</a:t>
            </a:r>
            <a:r>
              <a:rPr lang="en-US" altLang="zh-CN" sz="2000" kern="0" dirty="0">
                <a:solidFill>
                  <a:srgbClr val="002060"/>
                </a:solidFill>
                <a:latin typeface="Cambria Math" panose="02040503050406030204" pitchFamily="18" charset="0"/>
                <a:ea typeface="华文仿宋" panose="02010600040101010101" pitchFamily="2" charset="-122"/>
              </a:rPr>
              <a:t>x</a:t>
            </a:r>
            <a:r>
              <a:rPr lang="zh-CN" altLang="en-US" sz="2000" kern="0" dirty="0">
                <a:solidFill>
                  <a:srgbClr val="002060"/>
                </a:solidFill>
                <a:latin typeface="Cambria Math" panose="02040503050406030204" pitchFamily="18" charset="0"/>
                <a:ea typeface="华文仿宋" panose="02010600040101010101" pitchFamily="2" charset="-122"/>
              </a:rPr>
              <a:t>在</a:t>
            </a:r>
            <a:r>
              <a:rPr lang="en-US" altLang="zh-CN" sz="2000" kern="0" dirty="0">
                <a:solidFill>
                  <a:srgbClr val="002060"/>
                </a:solidFill>
                <a:latin typeface="Cambria Math" panose="02040503050406030204" pitchFamily="18" charset="0"/>
                <a:ea typeface="华文仿宋" panose="02010600040101010101" pitchFamily="2" charset="-122"/>
              </a:rPr>
              <a:t>T </a:t>
            </a:r>
            <a:r>
              <a:rPr lang="zh-CN" altLang="en-US" sz="2000" kern="0" dirty="0">
                <a:solidFill>
                  <a:srgbClr val="002060"/>
                </a:solidFill>
                <a:latin typeface="Cambria Math" panose="02040503050406030204" pitchFamily="18" charset="0"/>
                <a:ea typeface="华文仿宋" panose="02010600040101010101" pitchFamily="2" charset="-122"/>
              </a:rPr>
              <a:t>中</a:t>
            </a:r>
            <a:r>
              <a:rPr lang="en-US" altLang="zh-CN" sz="2000" kern="0" dirty="0">
                <a:solidFill>
                  <a:srgbClr val="002060"/>
                </a:solidFill>
                <a:latin typeface="Cambria Math" panose="02040503050406030204" pitchFamily="18" charset="0"/>
                <a:ea typeface="华文仿宋" panose="02010600040101010101" pitchFamily="2" charset="-122"/>
              </a:rPr>
              <a:t>, j </a:t>
            </a:r>
            <a:r>
              <a:rPr lang="zh-CN" altLang="en-US" sz="2000" kern="0" dirty="0">
                <a:solidFill>
                  <a:srgbClr val="002060"/>
                </a:solidFill>
                <a:latin typeface="Cambria Math" panose="02040503050406030204" pitchFamily="18" charset="0"/>
                <a:ea typeface="华文仿宋" panose="02010600040101010101" pitchFamily="2" charset="-122"/>
              </a:rPr>
              <a:t>为下标</a:t>
            </a:r>
            <a:r>
              <a:rPr lang="en-US" altLang="zh-CN" sz="2000" kern="0" dirty="0">
                <a:solidFill>
                  <a:srgbClr val="002060"/>
                </a:solidFill>
                <a:latin typeface="Cambria Math" panose="02040503050406030204" pitchFamily="18" charset="0"/>
                <a:ea typeface="华文仿宋" panose="02010600040101010101" pitchFamily="2" charset="-122"/>
              </a:rPr>
              <a:t>; </a:t>
            </a:r>
            <a:r>
              <a:rPr lang="zh-CN" altLang="en-US" sz="2000" kern="0" dirty="0">
                <a:solidFill>
                  <a:srgbClr val="002060"/>
                </a:solidFill>
                <a:latin typeface="Cambria Math" panose="02040503050406030204" pitchFamily="18" charset="0"/>
                <a:ea typeface="华文仿宋" panose="02010600040101010101" pitchFamily="2" charset="-122"/>
              </a:rPr>
              <a:t>否则返回</a:t>
            </a:r>
            <a:r>
              <a:rPr lang="en-US" altLang="zh-CN" sz="2000" kern="0" dirty="0">
                <a:solidFill>
                  <a:srgbClr val="002060"/>
                </a:solidFill>
                <a:latin typeface="Cambria Math" panose="02040503050406030204" pitchFamily="18" charset="0"/>
                <a:ea typeface="华文仿宋" panose="02010600040101010101" pitchFamily="2" charset="-122"/>
              </a:rPr>
              <a:t>0</a:t>
            </a:r>
          </a:p>
          <a:p>
            <a:pPr>
              <a:lnSpc>
                <a:spcPct val="150000"/>
              </a:lnSpc>
              <a:spcBef>
                <a:spcPts val="0"/>
              </a:spcBef>
              <a:buClr>
                <a:srgbClr val="666600"/>
              </a:buClr>
              <a:buFont typeface="Wingdings" panose="05000000000000000000" pitchFamily="2" charset="2"/>
              <a:buNone/>
              <a:defRPr/>
            </a:pPr>
            <a:r>
              <a:rPr lang="en-US" altLang="zh-CN" sz="2000" kern="0" dirty="0">
                <a:solidFill>
                  <a:prstClr val="black"/>
                </a:solidFill>
                <a:latin typeface="Cambria Math" panose="02040503050406030204" pitchFamily="18" charset="0"/>
                <a:ea typeface="华文仿宋" panose="02010600040101010101" pitchFamily="2" charset="-122"/>
              </a:rPr>
              <a:t>1. L</a:t>
            </a:r>
            <a:r>
              <a:rPr lang="en-US" altLang="zh-CN" sz="2000" kern="0" dirty="0">
                <a:solidFill>
                  <a:prstClr val="black"/>
                </a:solidFill>
                <a:latin typeface="Cambria Math" panose="02040503050406030204" pitchFamily="18" charset="0"/>
                <a:ea typeface="华文仿宋" panose="02010600040101010101" pitchFamily="2" charset="-122"/>
                <a:sym typeface="Wingdings" panose="05000000000000000000" pitchFamily="2" charset="2"/>
              </a:rPr>
              <a:t></a:t>
            </a:r>
            <a:r>
              <a:rPr lang="en-US" altLang="zh-CN" sz="2000" kern="0" dirty="0">
                <a:solidFill>
                  <a:prstClr val="black"/>
                </a:solidFill>
                <a:latin typeface="Cambria Math" panose="02040503050406030204" pitchFamily="18" charset="0"/>
                <a:ea typeface="华文仿宋" panose="02010600040101010101" pitchFamily="2" charset="-122"/>
              </a:rPr>
              <a:t>1; </a:t>
            </a:r>
            <a:r>
              <a:rPr lang="en-US" altLang="zh-CN" sz="2000" kern="0" dirty="0" err="1">
                <a:solidFill>
                  <a:prstClr val="black"/>
                </a:solidFill>
                <a:latin typeface="Cambria Math" panose="02040503050406030204" pitchFamily="18" charset="0"/>
                <a:ea typeface="华文仿宋" panose="02010600040101010101" pitchFamily="2" charset="-122"/>
              </a:rPr>
              <a:t>r</a:t>
            </a:r>
            <a:r>
              <a:rPr lang="en-US" altLang="zh-CN" sz="2000" kern="0" dirty="0" err="1">
                <a:solidFill>
                  <a:prstClr val="black"/>
                </a:solidFill>
                <a:latin typeface="Cambria Math" panose="02040503050406030204" pitchFamily="18" charset="0"/>
                <a:ea typeface="华文仿宋" panose="02010600040101010101" pitchFamily="2" charset="-122"/>
                <a:sym typeface="Wingdings" panose="05000000000000000000" pitchFamily="2" charset="2"/>
              </a:rPr>
              <a:t></a:t>
            </a:r>
            <a:r>
              <a:rPr lang="en-US" altLang="zh-CN" sz="2000" kern="0" dirty="0" err="1">
                <a:solidFill>
                  <a:prstClr val="black"/>
                </a:solidFill>
                <a:latin typeface="Cambria Math" panose="02040503050406030204" pitchFamily="18" charset="0"/>
                <a:ea typeface="华文仿宋" panose="02010600040101010101" pitchFamily="2" charset="-122"/>
              </a:rPr>
              <a:t>n</a:t>
            </a:r>
            <a:endParaRPr lang="en-US" altLang="zh-CN" sz="2000" kern="0" dirty="0">
              <a:solidFill>
                <a:prstClr val="black"/>
              </a:solidFill>
              <a:latin typeface="Cambria Math" panose="02040503050406030204" pitchFamily="18" charset="0"/>
              <a:ea typeface="华文仿宋" panose="02010600040101010101" pitchFamily="2" charset="-122"/>
            </a:endParaRPr>
          </a:p>
          <a:p>
            <a:pPr>
              <a:lnSpc>
                <a:spcPct val="150000"/>
              </a:lnSpc>
              <a:spcBef>
                <a:spcPts val="0"/>
              </a:spcBef>
              <a:buClr>
                <a:srgbClr val="666600"/>
              </a:buClr>
              <a:buFont typeface="Wingdings" panose="05000000000000000000" pitchFamily="2" charset="2"/>
              <a:buNone/>
              <a:defRPr/>
            </a:pPr>
            <a:r>
              <a:rPr lang="en-US" altLang="zh-CN" sz="2000" kern="0" dirty="0">
                <a:solidFill>
                  <a:prstClr val="black"/>
                </a:solidFill>
                <a:latin typeface="Cambria Math" panose="02040503050406030204" pitchFamily="18" charset="0"/>
                <a:ea typeface="华文仿宋" panose="02010600040101010101" pitchFamily="2" charset="-122"/>
              </a:rPr>
              <a:t>2. while l </a:t>
            </a:r>
            <a:r>
              <a:rPr lang="en-US" altLang="zh-CN" sz="2000" kern="0" dirty="0">
                <a:solidFill>
                  <a:prstClr val="black"/>
                </a:solidFill>
                <a:latin typeface="Cambria Math" panose="02040503050406030204" pitchFamily="18" charset="0"/>
                <a:ea typeface="华文仿宋" panose="02010600040101010101" pitchFamily="2" charset="-122"/>
                <a:cs typeface="Calibri" panose="020F0502020204030204" pitchFamily="34" charset="0"/>
              </a:rPr>
              <a:t>≤ </a:t>
            </a:r>
            <a:r>
              <a:rPr lang="en-US" altLang="zh-CN" sz="2000" kern="0" dirty="0">
                <a:solidFill>
                  <a:prstClr val="black"/>
                </a:solidFill>
                <a:latin typeface="Cambria Math" panose="02040503050406030204" pitchFamily="18" charset="0"/>
                <a:ea typeface="华文仿宋" panose="02010600040101010101" pitchFamily="2" charset="-122"/>
              </a:rPr>
              <a:t>r do</a:t>
            </a:r>
          </a:p>
          <a:p>
            <a:pPr>
              <a:lnSpc>
                <a:spcPct val="150000"/>
              </a:lnSpc>
              <a:spcBef>
                <a:spcPts val="0"/>
              </a:spcBef>
              <a:buClr>
                <a:srgbClr val="666600"/>
              </a:buClr>
              <a:buFont typeface="Wingdings" panose="05000000000000000000" pitchFamily="2" charset="2"/>
              <a:buNone/>
              <a:defRPr/>
            </a:pPr>
            <a:r>
              <a:rPr lang="en-US" altLang="zh-CN" sz="2000" kern="0" dirty="0">
                <a:solidFill>
                  <a:prstClr val="black"/>
                </a:solidFill>
                <a:latin typeface="Cambria Math" panose="02040503050406030204" pitchFamily="18" charset="0"/>
                <a:ea typeface="华文仿宋" panose="02010600040101010101" pitchFamily="2" charset="-122"/>
              </a:rPr>
              <a:t>3.                                /     // m</a:t>
            </a:r>
            <a:r>
              <a:rPr lang="zh-CN" altLang="en-US" sz="2000" kern="0" dirty="0">
                <a:solidFill>
                  <a:prstClr val="black"/>
                </a:solidFill>
                <a:latin typeface="Cambria Math" panose="02040503050406030204" pitchFamily="18" charset="0"/>
                <a:ea typeface="华文仿宋" panose="02010600040101010101" pitchFamily="2" charset="-122"/>
              </a:rPr>
              <a:t>为中间位置</a:t>
            </a:r>
          </a:p>
          <a:p>
            <a:pPr>
              <a:lnSpc>
                <a:spcPct val="150000"/>
              </a:lnSpc>
              <a:spcBef>
                <a:spcPts val="0"/>
              </a:spcBef>
              <a:buClr>
                <a:srgbClr val="666600"/>
              </a:buClr>
              <a:buFont typeface="Wingdings" panose="05000000000000000000" pitchFamily="2" charset="2"/>
              <a:buNone/>
              <a:defRPr/>
            </a:pPr>
            <a:r>
              <a:rPr lang="en-US" altLang="zh-CN" sz="2000" kern="0" dirty="0">
                <a:solidFill>
                  <a:prstClr val="black"/>
                </a:solidFill>
                <a:latin typeface="Cambria Math" panose="02040503050406030204" pitchFamily="18" charset="0"/>
                <a:ea typeface="华文仿宋" panose="02010600040101010101" pitchFamily="2" charset="-122"/>
              </a:rPr>
              <a:t>4.   if T[m]=x then return m // x</a:t>
            </a:r>
            <a:r>
              <a:rPr lang="zh-CN" altLang="en-US" sz="2000" kern="0" dirty="0">
                <a:solidFill>
                  <a:prstClr val="black"/>
                </a:solidFill>
                <a:latin typeface="Cambria Math" panose="02040503050406030204" pitchFamily="18" charset="0"/>
                <a:ea typeface="华文仿宋" panose="02010600040101010101" pitchFamily="2" charset="-122"/>
              </a:rPr>
              <a:t>是中位数</a:t>
            </a:r>
          </a:p>
          <a:p>
            <a:pPr marL="0" indent="0">
              <a:lnSpc>
                <a:spcPct val="150000"/>
              </a:lnSpc>
              <a:spcBef>
                <a:spcPts val="0"/>
              </a:spcBef>
              <a:buClr>
                <a:srgbClr val="666600"/>
              </a:buClr>
              <a:buNone/>
              <a:defRPr/>
            </a:pPr>
            <a:r>
              <a:rPr lang="en-US" altLang="zh-CN" sz="2000" kern="0" dirty="0">
                <a:solidFill>
                  <a:prstClr val="black"/>
                </a:solidFill>
                <a:latin typeface="Cambria Math" panose="02040503050406030204" pitchFamily="18" charset="0"/>
                <a:ea typeface="华文仿宋" panose="02010600040101010101" pitchFamily="2" charset="-122"/>
              </a:rPr>
              <a:t>5.   else if T[m]&gt;x then r</a:t>
            </a:r>
            <a:r>
              <a:rPr lang="en-US" altLang="zh-CN" sz="2000" kern="0" dirty="0">
                <a:solidFill>
                  <a:prstClr val="black"/>
                </a:solidFill>
                <a:latin typeface="Cambria Math" panose="02040503050406030204" pitchFamily="18" charset="0"/>
                <a:ea typeface="华文仿宋" panose="02010600040101010101" pitchFamily="2" charset="-122"/>
                <a:sym typeface="Wingdings" panose="05000000000000000000" pitchFamily="2" charset="2"/>
              </a:rPr>
              <a:t></a:t>
            </a:r>
            <a:r>
              <a:rPr lang="en-US" altLang="zh-CN" sz="2000" kern="0" dirty="0">
                <a:solidFill>
                  <a:prstClr val="black"/>
                </a:solidFill>
                <a:latin typeface="Cambria Math" panose="02040503050406030204" pitchFamily="18" charset="0"/>
                <a:ea typeface="华文仿宋" panose="02010600040101010101" pitchFamily="2" charset="-122"/>
              </a:rPr>
              <a:t>m-1</a:t>
            </a:r>
          </a:p>
          <a:p>
            <a:pPr>
              <a:lnSpc>
                <a:spcPct val="150000"/>
              </a:lnSpc>
              <a:spcBef>
                <a:spcPts val="0"/>
              </a:spcBef>
              <a:buClr>
                <a:srgbClr val="666600"/>
              </a:buClr>
              <a:buFont typeface="Wingdings" panose="05000000000000000000" pitchFamily="2" charset="2"/>
              <a:buNone/>
              <a:defRPr/>
            </a:pPr>
            <a:r>
              <a:rPr lang="en-US" altLang="zh-CN" sz="2000" kern="0" dirty="0">
                <a:solidFill>
                  <a:prstClr val="black"/>
                </a:solidFill>
                <a:latin typeface="Cambria Math" panose="02040503050406030204" pitchFamily="18" charset="0"/>
                <a:ea typeface="华文仿宋" panose="02010600040101010101" pitchFamily="2" charset="-122"/>
              </a:rPr>
              <a:t>6.   else l</a:t>
            </a:r>
            <a:r>
              <a:rPr lang="en-US" altLang="zh-CN" sz="2000" kern="0" dirty="0">
                <a:solidFill>
                  <a:prstClr val="black"/>
                </a:solidFill>
                <a:latin typeface="Cambria Math" panose="02040503050406030204" pitchFamily="18" charset="0"/>
                <a:ea typeface="华文仿宋" panose="02010600040101010101" pitchFamily="2" charset="-122"/>
                <a:sym typeface="Wingdings" panose="05000000000000000000" pitchFamily="2" charset="2"/>
              </a:rPr>
              <a:t></a:t>
            </a:r>
            <a:r>
              <a:rPr lang="en-US" altLang="zh-CN" sz="2000" kern="0" dirty="0">
                <a:solidFill>
                  <a:prstClr val="black"/>
                </a:solidFill>
                <a:latin typeface="Cambria Math" panose="02040503050406030204" pitchFamily="18" charset="0"/>
                <a:ea typeface="华文仿宋" panose="02010600040101010101" pitchFamily="2" charset="-122"/>
              </a:rPr>
              <a:t>m+1</a:t>
            </a:r>
          </a:p>
          <a:p>
            <a:pPr>
              <a:lnSpc>
                <a:spcPct val="150000"/>
              </a:lnSpc>
              <a:spcBef>
                <a:spcPts val="0"/>
              </a:spcBef>
              <a:buClr>
                <a:srgbClr val="666600"/>
              </a:buClr>
              <a:buFont typeface="Wingdings" panose="05000000000000000000" pitchFamily="2" charset="2"/>
              <a:buNone/>
              <a:defRPr/>
            </a:pPr>
            <a:r>
              <a:rPr lang="en-US" altLang="zh-CN" sz="2000" kern="0" dirty="0">
                <a:solidFill>
                  <a:prstClr val="black"/>
                </a:solidFill>
                <a:latin typeface="Cambria Math" panose="02040503050406030204" pitchFamily="18" charset="0"/>
                <a:ea typeface="华文仿宋" panose="02010600040101010101" pitchFamily="2" charset="-122"/>
              </a:rPr>
              <a:t>7. return 0</a:t>
            </a:r>
            <a:endParaRPr lang="zh-CN" altLang="en-US" sz="2000" kern="0" dirty="0">
              <a:solidFill>
                <a:prstClr val="black"/>
              </a:solidFill>
              <a:latin typeface="Cambria Math" panose="02040503050406030204" pitchFamily="18" charset="0"/>
              <a:ea typeface="华文仿宋" panose="02010600040101010101" pitchFamily="2" charset="-122"/>
            </a:endParaRPr>
          </a:p>
        </p:txBody>
      </p:sp>
      <p:pic>
        <p:nvPicPr>
          <p:cNvPr id="10" name="图片 4">
            <a:extLst>
              <a:ext uri="{FF2B5EF4-FFF2-40B4-BE49-F238E27FC236}">
                <a16:creationId xmlns:a16="http://schemas.microsoft.com/office/drawing/2014/main" xmlns="" id="{0B5C5FFD-AFB3-470E-A2E8-05DB362F2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2" y="3464044"/>
            <a:ext cx="194468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00542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二分检索复杂度分析</a:t>
            </a:r>
          </a:p>
        </p:txBody>
      </p:sp>
      <p:sp>
        <p:nvSpPr>
          <p:cNvPr id="7" name="Rectangle 5">
            <a:extLst>
              <a:ext uri="{FF2B5EF4-FFF2-40B4-BE49-F238E27FC236}">
                <a16:creationId xmlns:a16="http://schemas.microsoft.com/office/drawing/2014/main" xmlns="" id="{EF2968C4-EACB-463F-AF46-266F1ADA556C}"/>
              </a:ext>
            </a:extLst>
          </p:cNvPr>
          <p:cNvSpPr txBox="1">
            <a:spLocks noChangeArrowheads="1"/>
          </p:cNvSpPr>
          <p:nvPr/>
        </p:nvSpPr>
        <p:spPr bwMode="auto">
          <a:xfrm>
            <a:off x="1832387" y="1948832"/>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FF0000"/>
                </a:solidFill>
                <a:latin typeface="宋体"/>
                <a:ea typeface="宋体" panose="02010600030101010101" pitchFamily="2" charset="-122"/>
              </a:rPr>
              <a:t>最坏情况下时间复杂度：</a:t>
            </a:r>
            <a:r>
              <a:rPr lang="en-US" altLang="zh-CN" sz="2400" kern="0" dirty="0">
                <a:latin typeface="Calibri" panose="020F0502020204030204" pitchFamily="34" charset="0"/>
                <a:ea typeface="宋体" panose="02010600030101010101" pitchFamily="2" charset="-122"/>
                <a:cs typeface="Calibri" panose="020F0502020204030204" pitchFamily="34" charset="0"/>
              </a:rPr>
              <a:t>O</a:t>
            </a:r>
            <a:r>
              <a:rPr lang="zh-CN" altLang="en-US" sz="2400" kern="0" dirty="0">
                <a:latin typeface="Calibri" panose="020F0502020204030204" pitchFamily="34" charset="0"/>
                <a:ea typeface="宋体" panose="02010600030101010101" pitchFamily="2" charset="-122"/>
                <a:cs typeface="Calibri" panose="020F0502020204030204" pitchFamily="34" charset="0"/>
              </a:rPr>
              <a:t>（</a:t>
            </a:r>
            <a:r>
              <a:rPr lang="en-US" altLang="zh-CN" sz="2400" kern="0" dirty="0">
                <a:latin typeface="Calibri" panose="020F0502020204030204" pitchFamily="34" charset="0"/>
                <a:ea typeface="宋体" panose="02010600030101010101" pitchFamily="2" charset="-122"/>
                <a:cs typeface="Calibri" panose="020F0502020204030204" pitchFamily="34" charset="0"/>
              </a:rPr>
              <a:t>log n</a:t>
            </a:r>
            <a:r>
              <a:rPr lang="zh-CN" altLang="en-US" sz="2400" kern="0" dirty="0">
                <a:latin typeface="Calibri" panose="020F0502020204030204" pitchFamily="34" charset="0"/>
                <a:ea typeface="宋体" panose="02010600030101010101" pitchFamily="2" charset="-122"/>
                <a:cs typeface="Calibri" panose="020F0502020204030204" pitchFamily="34" charset="0"/>
              </a:rPr>
              <a:t>）</a:t>
            </a:r>
            <a:r>
              <a:rPr lang="en-US" altLang="zh-CN" sz="2400" kern="0" dirty="0">
                <a:latin typeface="Cambria" panose="02040503050406030204" pitchFamily="18" charset="0"/>
                <a:ea typeface="宋体" panose="02010600030101010101" pitchFamily="2" charset="-122"/>
              </a:rPr>
              <a:t> </a:t>
            </a:r>
          </a:p>
          <a:p>
            <a:pPr eaLnBrk="1" hangingPunct="1">
              <a:buClr>
                <a:srgbClr val="666600"/>
              </a:buClr>
              <a:defRPr/>
            </a:pPr>
            <a:endParaRPr lang="en-US" altLang="zh-CN" sz="2800" kern="0" dirty="0">
              <a:solidFill>
                <a:srgbClr val="000000"/>
              </a:solidFill>
              <a:latin typeface="宋体"/>
              <a:ea typeface="宋体" panose="02010600030101010101" pitchFamily="2" charset="-122"/>
            </a:endParaRPr>
          </a:p>
        </p:txBody>
      </p:sp>
      <p:sp>
        <p:nvSpPr>
          <p:cNvPr id="9" name="内容占位符 3">
            <a:extLst>
              <a:ext uri="{FF2B5EF4-FFF2-40B4-BE49-F238E27FC236}">
                <a16:creationId xmlns:a16="http://schemas.microsoft.com/office/drawing/2014/main" xmlns="" id="{1E2AE7C0-CEDE-49CB-931F-08CFC64752EB}"/>
              </a:ext>
            </a:extLst>
          </p:cNvPr>
          <p:cNvSpPr txBox="1">
            <a:spLocks/>
          </p:cNvSpPr>
          <p:nvPr/>
        </p:nvSpPr>
        <p:spPr bwMode="auto">
          <a:xfrm>
            <a:off x="2117541" y="2832521"/>
            <a:ext cx="8141860" cy="305020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spcBef>
                <a:spcPts val="0"/>
              </a:spcBef>
              <a:buClr>
                <a:srgbClr val="666600"/>
              </a:buClr>
              <a:buFont typeface="Wingdings" panose="05000000000000000000" pitchFamily="2" charset="2"/>
              <a:buNone/>
              <a:defRPr/>
            </a:pPr>
            <a:r>
              <a:rPr lang="zh-CN" altLang="en-US" sz="2000" kern="0" dirty="0">
                <a:solidFill>
                  <a:srgbClr val="002060"/>
                </a:solidFill>
                <a:latin typeface="Cambria Math" panose="02040503050406030204" pitchFamily="18" charset="0"/>
                <a:ea typeface="华文仿宋" panose="02010600040101010101" pitchFamily="2" charset="-122"/>
              </a:rPr>
              <a:t>每一个执行算法的循环，待搜索数组的大小减小一半，因此在最坏情况</a:t>
            </a:r>
            <a:endParaRPr lang="en-US" altLang="zh-CN" sz="2000" kern="0" dirty="0">
              <a:solidFill>
                <a:srgbClr val="002060"/>
              </a:solidFill>
              <a:latin typeface="Cambria Math" panose="02040503050406030204" pitchFamily="18" charset="0"/>
              <a:ea typeface="华文仿宋" panose="02010600040101010101" pitchFamily="2" charset="-122"/>
            </a:endParaRPr>
          </a:p>
          <a:p>
            <a:pPr>
              <a:lnSpc>
                <a:spcPct val="150000"/>
              </a:lnSpc>
              <a:spcBef>
                <a:spcPts val="0"/>
              </a:spcBef>
              <a:buClr>
                <a:srgbClr val="666600"/>
              </a:buClr>
              <a:buFont typeface="Wingdings" panose="05000000000000000000" pitchFamily="2" charset="2"/>
              <a:buNone/>
              <a:defRPr/>
            </a:pPr>
            <a:r>
              <a:rPr lang="zh-CN" altLang="en-US" sz="2000" kern="0" dirty="0">
                <a:solidFill>
                  <a:srgbClr val="002060"/>
                </a:solidFill>
                <a:latin typeface="Cambria Math" panose="02040503050406030204" pitchFamily="18" charset="0"/>
                <a:ea typeface="华文仿宋" panose="02010600040101010101" pitchFamily="2" charset="-122"/>
              </a:rPr>
              <a:t>下，</a:t>
            </a:r>
            <a:r>
              <a:rPr lang="en-US" altLang="zh-CN" sz="2000" kern="0" dirty="0">
                <a:solidFill>
                  <a:srgbClr val="002060"/>
                </a:solidFill>
                <a:latin typeface="Cambria Math" panose="02040503050406030204" pitchFamily="18" charset="0"/>
                <a:ea typeface="华文仿宋" panose="02010600040101010101" pitchFamily="2" charset="-122"/>
              </a:rPr>
              <a:t>while</a:t>
            </a:r>
            <a:r>
              <a:rPr lang="zh-CN" altLang="en-US" sz="2000" kern="0" dirty="0">
                <a:solidFill>
                  <a:srgbClr val="002060"/>
                </a:solidFill>
                <a:latin typeface="Cambria Math" panose="02040503050406030204" pitchFamily="18" charset="0"/>
                <a:ea typeface="华文仿宋" panose="02010600040101010101" pitchFamily="2" charset="-122"/>
              </a:rPr>
              <a:t>循环执行</a:t>
            </a:r>
            <a:r>
              <a:rPr lang="en-US" altLang="zh-CN" sz="2000" kern="0" dirty="0">
                <a:solidFill>
                  <a:srgbClr val="002060"/>
                </a:solidFill>
                <a:latin typeface="Cambria Math" panose="02040503050406030204" pitchFamily="18" charset="0"/>
                <a:ea typeface="华文仿宋" panose="02010600040101010101" pitchFamily="2" charset="-122"/>
              </a:rPr>
              <a:t>O(</a:t>
            </a:r>
            <a:r>
              <a:rPr lang="en-US" altLang="zh-CN" sz="2000" kern="0" dirty="0" err="1">
                <a:solidFill>
                  <a:srgbClr val="002060"/>
                </a:solidFill>
                <a:latin typeface="Cambria Math" panose="02040503050406030204" pitchFamily="18" charset="0"/>
                <a:ea typeface="华文仿宋" panose="02010600040101010101" pitchFamily="2" charset="-122"/>
              </a:rPr>
              <a:t>logn</a:t>
            </a:r>
            <a:r>
              <a:rPr lang="en-US" altLang="zh-CN" sz="2000" kern="0" dirty="0">
                <a:solidFill>
                  <a:srgbClr val="002060"/>
                </a:solidFill>
                <a:latin typeface="Cambria Math" panose="02040503050406030204" pitchFamily="18" charset="0"/>
                <a:ea typeface="华文仿宋" panose="02010600040101010101" pitchFamily="2" charset="-122"/>
              </a:rPr>
              <a:t>)</a:t>
            </a:r>
            <a:r>
              <a:rPr lang="zh-CN" altLang="en-US" sz="2000" kern="0" dirty="0">
                <a:solidFill>
                  <a:srgbClr val="002060"/>
                </a:solidFill>
                <a:latin typeface="Cambria Math" panose="02040503050406030204" pitchFamily="18" charset="0"/>
                <a:ea typeface="华文仿宋" panose="02010600040101010101" pitchFamily="2" charset="-122"/>
              </a:rPr>
              <a:t>次。循环体内运算需要</a:t>
            </a:r>
            <a:r>
              <a:rPr lang="en-US" altLang="zh-CN" sz="2000" kern="0" dirty="0">
                <a:solidFill>
                  <a:srgbClr val="002060"/>
                </a:solidFill>
                <a:latin typeface="Cambria Math" panose="02040503050406030204" pitchFamily="18" charset="0"/>
                <a:ea typeface="华文仿宋" panose="02010600040101010101" pitchFamily="2" charset="-122"/>
              </a:rPr>
              <a:t>O(1)</a:t>
            </a:r>
            <a:r>
              <a:rPr lang="zh-CN" altLang="en-US" sz="2000" kern="0" dirty="0">
                <a:solidFill>
                  <a:srgbClr val="002060"/>
                </a:solidFill>
                <a:latin typeface="Cambria Math" panose="02040503050406030204" pitchFamily="18" charset="0"/>
                <a:ea typeface="华文仿宋" panose="02010600040101010101" pitchFamily="2" charset="-122"/>
              </a:rPr>
              <a:t>时间，因此整个</a:t>
            </a:r>
            <a:endParaRPr lang="en-US" altLang="zh-CN" sz="2000" kern="0" dirty="0">
              <a:solidFill>
                <a:srgbClr val="002060"/>
              </a:solidFill>
              <a:latin typeface="Cambria Math" panose="02040503050406030204" pitchFamily="18" charset="0"/>
              <a:ea typeface="华文仿宋" panose="02010600040101010101" pitchFamily="2" charset="-122"/>
            </a:endParaRPr>
          </a:p>
          <a:p>
            <a:pPr>
              <a:lnSpc>
                <a:spcPct val="150000"/>
              </a:lnSpc>
              <a:spcBef>
                <a:spcPts val="0"/>
              </a:spcBef>
              <a:buClr>
                <a:srgbClr val="666600"/>
              </a:buClr>
              <a:buFont typeface="Wingdings" panose="05000000000000000000" pitchFamily="2" charset="2"/>
              <a:buNone/>
              <a:defRPr/>
            </a:pPr>
            <a:r>
              <a:rPr lang="zh-CN" altLang="en-US" sz="2000" kern="0" dirty="0">
                <a:solidFill>
                  <a:srgbClr val="002060"/>
                </a:solidFill>
                <a:latin typeface="Cambria Math" panose="02040503050406030204" pitchFamily="18" charset="0"/>
                <a:ea typeface="华文仿宋" panose="02010600040101010101" pitchFamily="2" charset="-122"/>
              </a:rPr>
              <a:t>算法最坏情况下的时间复杂度为</a:t>
            </a:r>
            <a:r>
              <a:rPr lang="en-US" altLang="zh-CN" sz="2000" kern="0" dirty="0">
                <a:solidFill>
                  <a:srgbClr val="002060"/>
                </a:solidFill>
                <a:latin typeface="Cambria Math" panose="02040503050406030204" pitchFamily="18" charset="0"/>
                <a:ea typeface="华文仿宋" panose="02010600040101010101" pitchFamily="2" charset="-122"/>
              </a:rPr>
              <a:t>O(</a:t>
            </a:r>
            <a:r>
              <a:rPr lang="en-US" altLang="zh-CN" sz="2000" kern="0" dirty="0" err="1">
                <a:solidFill>
                  <a:srgbClr val="002060"/>
                </a:solidFill>
                <a:latin typeface="Cambria Math" panose="02040503050406030204" pitchFamily="18" charset="0"/>
                <a:ea typeface="华文仿宋" panose="02010600040101010101" pitchFamily="2" charset="-122"/>
              </a:rPr>
              <a:t>logn</a:t>
            </a:r>
            <a:r>
              <a:rPr lang="en-US" altLang="zh-CN" sz="2000" kern="0" dirty="0">
                <a:solidFill>
                  <a:srgbClr val="002060"/>
                </a:solidFill>
                <a:latin typeface="Cambria Math" panose="02040503050406030204" pitchFamily="18" charset="0"/>
                <a:ea typeface="华文仿宋" panose="02010600040101010101" pitchFamily="2" charset="-122"/>
              </a:rPr>
              <a:t>)</a:t>
            </a:r>
            <a:r>
              <a:rPr lang="zh-CN" altLang="en-US" sz="2000" kern="0" dirty="0">
                <a:solidFill>
                  <a:srgbClr val="002060"/>
                </a:solidFill>
                <a:latin typeface="Cambria Math" panose="02040503050406030204" pitchFamily="18" charset="0"/>
                <a:ea typeface="华文仿宋" panose="02010600040101010101" pitchFamily="2" charset="-122"/>
              </a:rPr>
              <a:t>。</a:t>
            </a:r>
            <a:endParaRPr lang="en-US" altLang="zh-CN" sz="2000" kern="0" dirty="0">
              <a:solidFill>
                <a:srgbClr val="002060"/>
              </a:solidFill>
              <a:latin typeface="Cambria Math" panose="02040503050406030204" pitchFamily="18" charset="0"/>
              <a:ea typeface="华文仿宋" panose="02010600040101010101" pitchFamily="2" charset="-122"/>
            </a:endParaRPr>
          </a:p>
          <a:p>
            <a:pPr>
              <a:lnSpc>
                <a:spcPct val="150000"/>
              </a:lnSpc>
              <a:spcBef>
                <a:spcPts val="0"/>
              </a:spcBef>
              <a:buClr>
                <a:srgbClr val="666600"/>
              </a:buClr>
              <a:buFont typeface="Wingdings" panose="05000000000000000000" pitchFamily="2" charset="2"/>
              <a:buNone/>
              <a:defRPr/>
            </a:pPr>
            <a:endParaRPr lang="en-US" altLang="zh-CN" sz="2000" kern="0" dirty="0">
              <a:solidFill>
                <a:srgbClr val="002060"/>
              </a:solidFill>
              <a:latin typeface="Cambria Math" panose="02040503050406030204" pitchFamily="18" charset="0"/>
              <a:ea typeface="华文仿宋" panose="02010600040101010101" pitchFamily="2" charset="-122"/>
            </a:endParaRPr>
          </a:p>
        </p:txBody>
      </p:sp>
      <p:sp>
        <p:nvSpPr>
          <p:cNvPr id="6" name="Rectangle 5">
            <a:extLst>
              <a:ext uri="{FF2B5EF4-FFF2-40B4-BE49-F238E27FC236}">
                <a16:creationId xmlns:a16="http://schemas.microsoft.com/office/drawing/2014/main" xmlns="" id="{193FBB7E-FFF8-4066-8F40-8FD6977D1194}"/>
              </a:ext>
            </a:extLst>
          </p:cNvPr>
          <p:cNvSpPr txBox="1">
            <a:spLocks noChangeArrowheads="1"/>
          </p:cNvSpPr>
          <p:nvPr/>
        </p:nvSpPr>
        <p:spPr bwMode="auto">
          <a:xfrm>
            <a:off x="1832387" y="1196484"/>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FF0000"/>
                </a:solidFill>
                <a:latin typeface="宋体"/>
                <a:ea typeface="宋体" panose="02010600030101010101" pitchFamily="2" charset="-122"/>
              </a:rPr>
              <a:t>空间复杂度：</a:t>
            </a:r>
            <a:r>
              <a:rPr lang="en-US" altLang="zh-CN" sz="2400" kern="0" dirty="0">
                <a:latin typeface="Calibri" panose="020F0502020204030204" pitchFamily="34" charset="0"/>
                <a:ea typeface="宋体" panose="02010600030101010101" pitchFamily="2" charset="-122"/>
                <a:cs typeface="Calibri" panose="020F0502020204030204" pitchFamily="34" charset="0"/>
              </a:rPr>
              <a:t>O</a:t>
            </a:r>
            <a:r>
              <a:rPr lang="zh-CN" altLang="en-US" sz="2400" kern="0" dirty="0">
                <a:latin typeface="Calibri" panose="020F0502020204030204" pitchFamily="34" charset="0"/>
                <a:ea typeface="宋体" panose="02010600030101010101" pitchFamily="2" charset="-122"/>
                <a:cs typeface="Calibri" panose="020F0502020204030204" pitchFamily="34" charset="0"/>
              </a:rPr>
              <a:t>（</a:t>
            </a:r>
            <a:r>
              <a:rPr lang="en-US" altLang="zh-CN" sz="2400" kern="0" dirty="0">
                <a:latin typeface="Calibri" panose="020F0502020204030204" pitchFamily="34" charset="0"/>
                <a:ea typeface="宋体" panose="02010600030101010101" pitchFamily="2" charset="-122"/>
                <a:cs typeface="Calibri" panose="020F0502020204030204" pitchFamily="34" charset="0"/>
              </a:rPr>
              <a:t>1</a:t>
            </a:r>
            <a:r>
              <a:rPr lang="zh-CN" altLang="en-US" sz="2400" kern="0" dirty="0">
                <a:latin typeface="Calibri" panose="020F0502020204030204" pitchFamily="34" charset="0"/>
                <a:ea typeface="宋体" panose="02010600030101010101" pitchFamily="2" charset="-122"/>
                <a:cs typeface="Calibri" panose="020F0502020204030204" pitchFamily="34" charset="0"/>
              </a:rPr>
              <a:t>）</a:t>
            </a:r>
            <a:r>
              <a:rPr lang="en-US" altLang="zh-CN" sz="2400" kern="0" dirty="0">
                <a:latin typeface="Calibri" panose="020F0502020204030204" pitchFamily="34" charset="0"/>
                <a:ea typeface="宋体" panose="02010600030101010101" pitchFamily="2" charset="-122"/>
                <a:cs typeface="Calibri" panose="020F0502020204030204" pitchFamily="34" charset="0"/>
              </a:rPr>
              <a:t> </a:t>
            </a:r>
          </a:p>
          <a:p>
            <a:pPr marL="0" indent="0" eaLnBrk="1" hangingPunct="1">
              <a:buClr>
                <a:srgbClr val="666600"/>
              </a:buClr>
              <a:buNone/>
              <a:defRPr/>
            </a:pPr>
            <a:endParaRPr lang="en-US" altLang="zh-CN" sz="2800" kern="0" dirty="0">
              <a:solidFill>
                <a:srgbClr val="000000"/>
              </a:solidFill>
              <a:latin typeface="宋体"/>
              <a:ea typeface="宋体" panose="02010600030101010101" pitchFamily="2" charset="-122"/>
            </a:endParaRPr>
          </a:p>
        </p:txBody>
      </p:sp>
    </p:spTree>
    <p:extLst>
      <p:ext uri="{BB962C8B-B14F-4D97-AF65-F5344CB8AC3E}">
        <p14:creationId xmlns:p14="http://schemas.microsoft.com/office/powerpoint/2010/main" val="5540406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递归方程</a:t>
            </a:r>
            <a:endPar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Rectangle 5">
            <a:extLst>
              <a:ext uri="{FF2B5EF4-FFF2-40B4-BE49-F238E27FC236}">
                <a16:creationId xmlns:a16="http://schemas.microsoft.com/office/drawing/2014/main" xmlns="" id="{0886A721-5C49-4276-A9FA-C75517E9D53A}"/>
              </a:ext>
            </a:extLst>
          </p:cNvPr>
          <p:cNvSpPr txBox="1">
            <a:spLocks noChangeArrowheads="1"/>
          </p:cNvSpPr>
          <p:nvPr/>
        </p:nvSpPr>
        <p:spPr bwMode="auto">
          <a:xfrm>
            <a:off x="2279576" y="1196752"/>
            <a:ext cx="7056784" cy="485775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递归方程</a:t>
            </a:r>
          </a:p>
          <a:p>
            <a:pPr>
              <a:lnSpc>
                <a:spcPct val="150000"/>
              </a:lnSpc>
              <a:buClr>
                <a:srgbClr val="666600"/>
              </a:buClr>
              <a:buFont typeface="Wingdings" panose="05000000000000000000" pitchFamily="2" charset="2"/>
              <a:buNone/>
              <a:defRPr/>
            </a:pPr>
            <a:r>
              <a:rPr lang="zh-CN"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设序列</a:t>
            </a:r>
            <a:r>
              <a:rPr lang="en-US" altLang="zh-CN" sz="2400" i="1"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a:t>
            </a:r>
            <a:r>
              <a:rPr lang="en-US" altLang="zh-CN" sz="2400" kern="0" baseline="-30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0</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i="1"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a:t>
            </a:r>
            <a:r>
              <a:rPr lang="en-US" altLang="zh-CN" sz="2400" kern="0" baseline="-30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1</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400" i="1"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a:t>
            </a:r>
            <a:r>
              <a:rPr lang="en-US" altLang="zh-CN" sz="2400" i="1" kern="0" baseline="-30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 </a:t>
            </a:r>
            <a:r>
              <a:rPr lang="zh-CN" altLang="en-US"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简记为</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i="1"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a:t>
            </a:r>
            <a:r>
              <a:rPr lang="en-US" altLang="zh-CN" sz="2400" i="1" kern="0" baseline="-30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一个把</a:t>
            </a:r>
            <a:r>
              <a:rPr lang="en-US" altLang="zh-CN" sz="2400" i="1"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a:t>
            </a:r>
            <a:r>
              <a:rPr lang="en-US" altLang="zh-CN" sz="2400" i="1" kern="0" baseline="-30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n</a:t>
            </a:r>
            <a:r>
              <a:rPr lang="zh-CN" altLang="en-US"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与某</a:t>
            </a:r>
            <a:endPar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zh-CN" altLang="en-US"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个</a:t>
            </a:r>
            <a:r>
              <a:rPr lang="en-US" altLang="zh-CN" sz="2400" i="1"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a:t>
            </a:r>
            <a:r>
              <a:rPr lang="en-US" altLang="zh-CN" sz="2400" i="1" kern="0" baseline="-30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i="1" kern="0" dirty="0" err="1">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&lt;</a:t>
            </a:r>
            <a:r>
              <a:rPr lang="en-US" altLang="zh-CN" sz="2400" i="1"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联系起来的等式叫做关于序列 </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i="1"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a:t>
            </a:r>
            <a:r>
              <a:rPr lang="en-US" altLang="zh-CN" sz="2400" i="1" kern="0" baseline="-30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的</a:t>
            </a:r>
            <a:r>
              <a:rPr lang="zh-CN" altLang="en-US" sz="2400" kern="0" dirty="0">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递归</a:t>
            </a:r>
            <a:endParaRPr lang="en-US" altLang="zh-CN" sz="2400" kern="0" dirty="0">
              <a:solidFill>
                <a:srgbClr val="C0000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zh-CN" altLang="en-US" sz="2400" kern="0" dirty="0">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方程</a:t>
            </a:r>
            <a:r>
              <a:rPr lang="en-US" altLang="zh-CN" sz="2400" kern="0" dirty="0">
                <a:solidFill>
                  <a:srgbClr val="000000"/>
                </a:solidFill>
                <a:latin typeface="Verdana"/>
              </a:rPr>
              <a:t>   </a:t>
            </a:r>
          </a:p>
          <a:p>
            <a:pPr eaLnBrk="1" hangingPunct="1">
              <a:buClr>
                <a:srgbClr val="666600"/>
              </a:buClr>
              <a:defRPr/>
            </a:pPr>
            <a:r>
              <a:rPr lang="zh-CN" altLang="en-US" kern="0" dirty="0">
                <a:solidFill>
                  <a:srgbClr val="FF0000"/>
                </a:solidFill>
                <a:latin typeface="华文仿宋" panose="02010600040101010101" pitchFamily="2" charset="-122"/>
                <a:ea typeface="华文仿宋" panose="02010600040101010101" pitchFamily="2" charset="-122"/>
              </a:rPr>
              <a:t>求解</a:t>
            </a:r>
          </a:p>
          <a:p>
            <a:pPr eaLnBrk="1" fontAlgn="auto" hangingPunct="1">
              <a:lnSpc>
                <a:spcPct val="150000"/>
              </a:lnSpc>
              <a:spcBef>
                <a:spcPts val="600"/>
              </a:spcBef>
              <a:spcAft>
                <a:spcPts val="0"/>
              </a:spcAft>
              <a:buClrTx/>
              <a:buSzTx/>
              <a:buFont typeface="Wingdings" panose="05000000000000000000" pitchFamily="2" charset="2"/>
              <a:buNone/>
              <a:defRPr/>
            </a:pPr>
            <a:r>
              <a:rPr lang="zh-CN" altLang="en-US" sz="2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 给定关于序列</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i="1"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a:t>
            </a:r>
            <a:r>
              <a:rPr lang="en-US" altLang="zh-CN" sz="2400" i="1" kern="0" baseline="-30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的递归方程和若干初值，计算</a:t>
            </a:r>
            <a:r>
              <a:rPr lang="en-US" altLang="zh-CN" sz="2400" i="1"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a:t>
            </a:r>
            <a:r>
              <a:rPr lang="en-US" altLang="zh-CN" sz="2400" i="1" kern="0" baseline="-30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rPr>
              <a:t> </a:t>
            </a:r>
            <a:endParaRPr lang="en-US" altLang="zh-CN" kern="0" dirty="0">
              <a:solidFill>
                <a:srgbClr val="00000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1129580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二分归并排序设计思想</a:t>
            </a:r>
          </a:p>
        </p:txBody>
      </p:sp>
      <p:sp>
        <p:nvSpPr>
          <p:cNvPr id="8" name="文本框 4">
            <a:extLst>
              <a:ext uri="{FF2B5EF4-FFF2-40B4-BE49-F238E27FC236}">
                <a16:creationId xmlns:a16="http://schemas.microsoft.com/office/drawing/2014/main" xmlns="" id="{12D895F9-B553-4E24-8867-7FC5E77CB8EF}"/>
              </a:ext>
            </a:extLst>
          </p:cNvPr>
          <p:cNvSpPr txBox="1">
            <a:spLocks noChangeArrowheads="1"/>
          </p:cNvSpPr>
          <p:nvPr/>
        </p:nvSpPr>
        <p:spPr bwMode="auto">
          <a:xfrm>
            <a:off x="1029249" y="941267"/>
            <a:ext cx="8345488" cy="59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400" b="1" i="0" u="none" strike="noStrike" kern="0" cap="none" spc="0" normalizeH="0" noProof="0" dirty="0">
                <a:ln>
                  <a:noFill/>
                </a:ln>
                <a:solidFill>
                  <a:srgbClr val="FF0000"/>
                </a:solidFill>
                <a:effectLst/>
                <a:uLnTx/>
                <a:uFillTx/>
                <a:latin typeface="Cambria Math" panose="02040503050406030204" pitchFamily="18" charset="0"/>
                <a:ea typeface="华文仿宋" panose="02010600040101010101" pitchFamily="2" charset="-122"/>
              </a:rPr>
              <a:t>二分归并排序</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是经典的</a:t>
            </a:r>
            <a:r>
              <a:rPr kumimoji="0" lang="zh-CN" altLang="en-US" sz="2400" b="1" i="0" u="none" strike="noStrike" kern="0" cap="none" spc="0" normalizeH="0" noProof="0" dirty="0">
                <a:ln>
                  <a:noFill/>
                </a:ln>
                <a:solidFill>
                  <a:srgbClr val="FF0000"/>
                </a:solidFill>
                <a:effectLst/>
                <a:uLnTx/>
                <a:uFillTx/>
                <a:latin typeface="Cambria Math" panose="02040503050406030204" pitchFamily="18" charset="0"/>
                <a:ea typeface="华文仿宋" panose="02010600040101010101" pitchFamily="2" charset="-122"/>
              </a:rPr>
              <a:t>分治算法</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，分而治之。</a:t>
            </a:r>
          </a:p>
        </p:txBody>
      </p:sp>
      <p:sp>
        <p:nvSpPr>
          <p:cNvPr id="11" name="文本框 4">
            <a:extLst>
              <a:ext uri="{FF2B5EF4-FFF2-40B4-BE49-F238E27FC236}">
                <a16:creationId xmlns:a16="http://schemas.microsoft.com/office/drawing/2014/main" xmlns="" id="{888B22B1-35D9-4C9F-87D8-A4627202A16B}"/>
              </a:ext>
            </a:extLst>
          </p:cNvPr>
          <p:cNvSpPr txBox="1">
            <a:spLocks noChangeArrowheads="1"/>
          </p:cNvSpPr>
          <p:nvPr/>
        </p:nvSpPr>
        <p:spPr bwMode="auto">
          <a:xfrm>
            <a:off x="1110456" y="1615221"/>
            <a:ext cx="8345488" cy="280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 </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划分将原问题归结为规模为 </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n/2 </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的</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2</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个子问题</a:t>
            </a:r>
            <a:endPar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 </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继续划分，将原问题归结为规模为</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n/4 </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的</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4</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个子问题</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 </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继续</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，当子问题规模为</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1</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时，划分结束</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 </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从规模 </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1</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到 </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n/2</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，陆续归并被排好序的两个子数组</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 </a:t>
            </a:r>
            <a:r>
              <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每归并一次，数组规模扩大一倍，直到原始数组</a:t>
            </a:r>
            <a:r>
              <a:rPr kumimoji="0" lang="en-US" altLang="zh-CN"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rPr>
              <a:t>.</a:t>
            </a:r>
            <a:endParaRPr kumimoji="0" lang="zh-CN" altLang="en-US" sz="2400" b="1" i="0" u="none" strike="noStrike" kern="0" cap="none" spc="0" normalizeH="0" noProof="0" dirty="0">
              <a:ln>
                <a:noFill/>
              </a:ln>
              <a:solidFill>
                <a:prstClr val="black"/>
              </a:solidFill>
              <a:effectLst/>
              <a:uLnTx/>
              <a:uFillTx/>
              <a:latin typeface="Cambria Math"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39914933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二分归并排序</a:t>
            </a:r>
          </a:p>
        </p:txBody>
      </p:sp>
      <p:sp>
        <p:nvSpPr>
          <p:cNvPr id="4" name="文本框 4">
            <a:extLst>
              <a:ext uri="{FF2B5EF4-FFF2-40B4-BE49-F238E27FC236}">
                <a16:creationId xmlns:a16="http://schemas.microsoft.com/office/drawing/2014/main" xmlns="" id="{7A864F76-1E9A-4F09-A1A7-6D84B89AAC3D}"/>
              </a:ext>
            </a:extLst>
          </p:cNvPr>
          <p:cNvSpPr txBox="1">
            <a:spLocks noChangeArrowheads="1"/>
          </p:cNvSpPr>
          <p:nvPr/>
        </p:nvSpPr>
        <p:spPr bwMode="auto">
          <a:xfrm>
            <a:off x="453536" y="1352884"/>
            <a:ext cx="7050088" cy="143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zh-CN" altLang="pt-BR" sz="2000" b="1" i="0" u="none" strike="noStrike" kern="0" cap="none" spc="0" normalizeH="0" noProof="0" dirty="0">
                <a:ln>
                  <a:noFill/>
                </a:ln>
                <a:solidFill>
                  <a:srgbClr val="FF0000"/>
                </a:solidFill>
                <a:effectLst/>
                <a:uLnTx/>
                <a:uFillTx/>
                <a:latin typeface="Cambria" panose="02040503050406030204" pitchFamily="18" charset="0"/>
                <a:ea typeface="华文仿宋" panose="02010600040101010101" pitchFamily="2" charset="-122"/>
              </a:rPr>
              <a:t>算法 </a:t>
            </a:r>
            <a:r>
              <a:rPr kumimoji="0" lang="pt-BR" altLang="zh-CN" sz="20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Merge Sort (</a:t>
            </a:r>
            <a:r>
              <a:rPr kumimoji="0" lang="pt-BR" altLang="zh-CN" sz="2000" b="1" i="1"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a:t>
            </a:r>
            <a:r>
              <a:rPr kumimoji="0" lang="pt-BR" altLang="zh-CN" sz="20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 </a:t>
            </a:r>
            <a:r>
              <a:rPr kumimoji="0" lang="pt-BR" altLang="zh-CN" sz="2000" b="1" i="1"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p</a:t>
            </a:r>
            <a:r>
              <a:rPr kumimoji="0" lang="pt-BR" altLang="zh-CN" sz="20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 </a:t>
            </a:r>
            <a:r>
              <a:rPr kumimoji="0" lang="pt-BR" altLang="zh-CN" sz="2000" b="1" i="1"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r</a:t>
            </a:r>
            <a:r>
              <a:rPr kumimoji="0" lang="pt-BR" altLang="zh-CN" sz="20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输入：数组 </a:t>
            </a:r>
            <a:r>
              <a:rPr kumimoji="0" lang="en-US" altLang="zh-CN" sz="2000" b="1" i="1"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a:t>
            </a:r>
            <a:r>
              <a:rPr kumimoji="0" lang="en-US" altLang="zh-CN" sz="20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 </a:t>
            </a:r>
            <a:r>
              <a:rPr kumimoji="0" lang="en-US" altLang="zh-CN" sz="2000" b="1" i="1"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p </a:t>
            </a:r>
            <a:r>
              <a:rPr kumimoji="0" lang="en-US" altLang="zh-CN" sz="20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 </a:t>
            </a:r>
            <a:r>
              <a:rPr kumimoji="0" lang="en-US" altLang="zh-CN" sz="2000" b="1" i="1"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r</a:t>
            </a:r>
            <a:r>
              <a:rPr kumimoji="0" lang="en-US" altLang="zh-CN" sz="20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输出：元素按从小到大排序的数组 </a:t>
            </a:r>
            <a:r>
              <a:rPr kumimoji="0" lang="en-US" altLang="zh-CN" sz="2000" b="1" i="1"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a:t>
            </a:r>
            <a:endParaRPr kumimoji="0" lang="zh-CN" altLang="en-US" sz="20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endParaRPr>
          </a:p>
        </p:txBody>
      </p:sp>
      <p:pic>
        <p:nvPicPr>
          <p:cNvPr id="5" name="图片 5">
            <a:extLst>
              <a:ext uri="{FF2B5EF4-FFF2-40B4-BE49-F238E27FC236}">
                <a16:creationId xmlns:a16="http://schemas.microsoft.com/office/drawing/2014/main" xmlns="" id="{F807B9FE-AD99-4AB6-9396-42801B734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36" y="2831490"/>
            <a:ext cx="4657397" cy="160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xmlns="" id="{F1BEA1EC-4C43-459A-A073-1212B3266CBB}"/>
              </a:ext>
            </a:extLst>
          </p:cNvPr>
          <p:cNvSpPr>
            <a:spLocks noChangeArrowheads="1"/>
          </p:cNvSpPr>
          <p:nvPr/>
        </p:nvSpPr>
        <p:spPr bwMode="auto">
          <a:xfrm>
            <a:off x="5216073" y="1491991"/>
            <a:ext cx="6627531" cy="3970318"/>
          </a:xfrm>
          <a:prstGeom prst="rect">
            <a:avLst/>
          </a:prstGeom>
          <a:noFill/>
          <a:ln w="9525">
            <a:noFill/>
            <a:miter lim="800000"/>
            <a:headEnd/>
            <a:tailEnd/>
          </a:ln>
        </p:spPr>
        <p:txBody>
          <a:bodyPr wrap="square" anchor="ctr">
            <a:spAutoFit/>
          </a:bodyPr>
          <a:lstStyle/>
          <a:p>
            <a:pPr indent="277813" fontAlgn="base">
              <a:spcBef>
                <a:spcPct val="0"/>
              </a:spcBef>
              <a:spcAft>
                <a:spcPct val="0"/>
              </a:spcAft>
              <a:defRPr/>
            </a:pPr>
            <a:r>
              <a:rPr lang="zh-CN" altLang="en-US" b="1" dirty="0">
                <a:solidFill>
                  <a:srgbClr val="C00000"/>
                </a:solidFill>
                <a:latin typeface="Cambria Math" panose="02040503050406030204" pitchFamily="18" charset="0"/>
                <a:ea typeface="华文仿宋" panose="02010600040101010101" pitchFamily="2" charset="-122"/>
                <a:cs typeface="Times New Roman" pitchFamily="18" charset="0"/>
              </a:rPr>
              <a:t>算法</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rPr>
              <a:t> Merge(</a:t>
            </a:r>
            <a:r>
              <a:rPr lang="en-US" altLang="zh-CN" b="1" i="1" dirty="0" err="1">
                <a:solidFill>
                  <a:srgbClr val="000000"/>
                </a:solidFill>
                <a:latin typeface="Cambria Math" panose="02040503050406030204" pitchFamily="18" charset="0"/>
                <a:ea typeface="华文仿宋" panose="02010600040101010101" pitchFamily="2" charset="-122"/>
                <a:cs typeface="Times New Roman" pitchFamily="18" charset="0"/>
              </a:rPr>
              <a:t>A,p,q,r</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rPr>
              <a:t>)      // </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rPr>
              <a:t>将排序数组</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rPr>
              <a:t>A</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rPr>
              <a:t>p..q</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rPr>
              <a:t>]</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rPr>
              <a:t>与</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rPr>
              <a:t>A</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rPr>
              <a:t>q</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rPr>
              <a:t>+1,</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rPr>
              <a:t>r</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rPr>
              <a:t>]</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rPr>
              <a:t>合并</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rPr>
              <a:t>1.  </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rPr>
              <a:t>x</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rPr>
              <a:t>q</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rPr>
              <a:t>p</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+1, </a:t>
            </a:r>
            <a:r>
              <a:rPr lang="en-US" altLang="zh-CN" b="1" i="1" dirty="0" err="1">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y</a:t>
            </a:r>
            <a:r>
              <a:rPr lang="en-US" altLang="zh-CN" b="1" dirty="0" err="1">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err="1">
                <a:solidFill>
                  <a:srgbClr val="000000"/>
                </a:solidFill>
                <a:latin typeface="Cambria Math" panose="02040503050406030204" pitchFamily="18" charset="0"/>
                <a:ea typeface="华文仿宋" panose="02010600040101010101" pitchFamily="2" charset="-122"/>
                <a:cs typeface="Times New Roman" pitchFamily="18" charset="0"/>
              </a:rPr>
              <a:t>r</a:t>
            </a:r>
            <a:r>
              <a:rPr lang="en-US" altLang="zh-CN" b="1" dirty="0" err="1">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err="1">
                <a:solidFill>
                  <a:srgbClr val="000000"/>
                </a:solidFill>
                <a:latin typeface="Cambria Math" panose="02040503050406030204" pitchFamily="18" charset="0"/>
                <a:ea typeface="华文仿宋" panose="02010600040101010101" pitchFamily="2" charset="-122"/>
                <a:cs typeface="Times New Roman" pitchFamily="18" charset="0"/>
              </a:rPr>
              <a:t>q</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            </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 </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x</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 </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y</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分别为两个子数组的元素数</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2. </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将</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p</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q</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复制到</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B</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[1..</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x</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  </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将 </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q</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+1..</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r</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复制到 </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C</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[1..</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y</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3.  </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i</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dirty="0">
                <a:solidFill>
                  <a:srgbClr val="000000"/>
                </a:solidFill>
                <a:latin typeface="Cambria Math" panose="02040503050406030204" pitchFamily="18" charset="0"/>
                <a:ea typeface="华文仿宋" panose="02010600040101010101" pitchFamily="2" charset="-122"/>
              </a:rPr>
              <a:t>1,  </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j</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dirty="0">
                <a:solidFill>
                  <a:srgbClr val="000000"/>
                </a:solidFill>
                <a:latin typeface="Cambria Math" panose="02040503050406030204" pitchFamily="18" charset="0"/>
                <a:ea typeface="华文仿宋" panose="02010600040101010101" pitchFamily="2" charset="-122"/>
              </a:rPr>
              <a:t>1, </a:t>
            </a:r>
            <a:r>
              <a:rPr lang="en-US" altLang="zh-CN" b="1" i="1" dirty="0" err="1">
                <a:solidFill>
                  <a:srgbClr val="000000"/>
                </a:solidFill>
                <a:latin typeface="Cambria Math" panose="02040503050406030204" pitchFamily="18" charset="0"/>
                <a:ea typeface="华文仿宋" panose="02010600040101010101" pitchFamily="2" charset="-122"/>
                <a:sym typeface="Symbol" pitchFamily="18" charset="2"/>
              </a:rPr>
              <a:t>k</a:t>
            </a:r>
            <a:r>
              <a:rPr lang="en-US" altLang="zh-CN" b="1" dirty="0" err="1">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err="1">
                <a:solidFill>
                  <a:srgbClr val="000000"/>
                </a:solidFill>
                <a:latin typeface="Cambria Math" panose="02040503050406030204" pitchFamily="18" charset="0"/>
                <a:ea typeface="华文仿宋" panose="02010600040101010101" pitchFamily="2" charset="-122"/>
              </a:rPr>
              <a:t>p</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 </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4.  While  </a:t>
            </a:r>
            <a:r>
              <a:rPr lang="en-US" altLang="zh-CN" b="1" i="1" dirty="0" err="1">
                <a:solidFill>
                  <a:srgbClr val="000000"/>
                </a:solidFill>
                <a:latin typeface="Cambria Math" panose="02040503050406030204" pitchFamily="18" charset="0"/>
                <a:ea typeface="华文仿宋" panose="02010600040101010101" pitchFamily="2" charset="-122"/>
                <a:sym typeface="Symbol" pitchFamily="18" charset="2"/>
              </a:rPr>
              <a:t>i</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 </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 </a:t>
            </a:r>
            <a:r>
              <a:rPr lang="en-US" altLang="zh-CN" b="1" i="1" dirty="0">
                <a:solidFill>
                  <a:srgbClr val="000000"/>
                </a:solidFill>
                <a:latin typeface="Cambria Math" panose="02040503050406030204" pitchFamily="18" charset="0"/>
                <a:ea typeface="华文仿宋" panose="02010600040101010101" pitchFamily="2" charset="-122"/>
              </a:rPr>
              <a:t>x </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 and  </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j </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 </a:t>
            </a:r>
            <a:r>
              <a:rPr lang="en-US" altLang="zh-CN" b="1" i="1" dirty="0">
                <a:solidFill>
                  <a:srgbClr val="000000"/>
                </a:solidFill>
                <a:latin typeface="Cambria Math" panose="02040503050406030204" pitchFamily="18" charset="0"/>
                <a:ea typeface="华文仿宋" panose="02010600040101010101" pitchFamily="2" charset="-122"/>
              </a:rPr>
              <a:t>y</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  do</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5.       if   </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B</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err="1">
                <a:solidFill>
                  <a:srgbClr val="000000"/>
                </a:solidFill>
                <a:latin typeface="Cambria Math" panose="02040503050406030204" pitchFamily="18" charset="0"/>
                <a:ea typeface="华文仿宋" panose="02010600040101010101" pitchFamily="2" charset="-122"/>
                <a:sym typeface="Symbol" pitchFamily="18" charset="2"/>
              </a:rPr>
              <a:t>i</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  </a:t>
            </a:r>
            <a:r>
              <a:rPr lang="en-US" altLang="zh-CN" b="1" i="1" dirty="0">
                <a:solidFill>
                  <a:srgbClr val="000000"/>
                </a:solidFill>
                <a:latin typeface="Cambria Math" panose="02040503050406030204" pitchFamily="18" charset="0"/>
                <a:ea typeface="华文仿宋" panose="02010600040101010101" pitchFamily="2" charset="-122"/>
              </a:rPr>
              <a:t>C</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j</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                 // </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B</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的首元素不大于</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C</a:t>
            </a:r>
            <a:r>
              <a:rPr lang="zh-CN" altLang="en-US"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 </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的首元素</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6.            </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A</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k</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rPr>
              <a:t>B</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err="1">
                <a:solidFill>
                  <a:srgbClr val="000000"/>
                </a:solidFill>
                <a:latin typeface="Cambria Math" panose="02040503050406030204" pitchFamily="18" charset="0"/>
                <a:ea typeface="华文仿宋" panose="02010600040101010101" pitchFamily="2" charset="-122"/>
                <a:sym typeface="Symbol" pitchFamily="18" charset="2"/>
              </a:rPr>
              <a:t>i</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                // </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将</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B</a:t>
            </a:r>
            <a:r>
              <a:rPr lang="zh-CN" altLang="en-US"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 </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的首元素放到 </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中</a:t>
            </a:r>
            <a:r>
              <a:rPr lang="zh-CN" altLang="en-US" b="1" dirty="0">
                <a:solidFill>
                  <a:srgbClr val="000000"/>
                </a:solidFill>
                <a:latin typeface="Cambria Math" panose="02040503050406030204" pitchFamily="18" charset="0"/>
                <a:ea typeface="华文仿宋" panose="02010600040101010101" pitchFamily="2" charset="-122"/>
                <a:sym typeface="Symbol" pitchFamily="18" charset="2"/>
              </a:rPr>
              <a:t>      </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7.             </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i</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rPr>
              <a:t>i</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+1</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8.       else </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9.            </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A</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k</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rPr>
              <a:t>C</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j</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       </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10.           </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j</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rPr>
              <a:t>j</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+1</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11.     </a:t>
            </a:r>
            <a:r>
              <a:rPr lang="en-US" altLang="zh-CN" b="1" i="1" dirty="0">
                <a:solidFill>
                  <a:srgbClr val="000000"/>
                </a:solidFill>
                <a:latin typeface="Cambria Math" panose="02040503050406030204" pitchFamily="18" charset="0"/>
                <a:ea typeface="华文仿宋" panose="02010600040101010101" pitchFamily="2" charset="-122"/>
                <a:sym typeface="Symbol" pitchFamily="18" charset="2"/>
              </a:rPr>
              <a:t>k</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rPr>
              <a:t>k</a:t>
            </a: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+1</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sym typeface="Symbol" pitchFamily="18" charset="2"/>
              </a:rPr>
              <a:t>12. i</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f  </a:t>
            </a:r>
            <a:r>
              <a:rPr lang="en-US" altLang="zh-CN" b="1" i="1" dirty="0" err="1">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i</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 </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&gt;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x </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then </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将</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C</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j</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y</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复制到</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k</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r</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      // </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B</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已经是空数组</a:t>
            </a:r>
          </a:p>
          <a:p>
            <a:pPr indent="277813" eaLnBrk="0" fontAlgn="base" hangingPunct="0">
              <a:spcBef>
                <a:spcPct val="0"/>
              </a:spcBef>
              <a:spcAft>
                <a:spcPct val="0"/>
              </a:spcAft>
              <a:defRPr/>
            </a:pP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13. else </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将</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B</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err="1">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i</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x</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复制到</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k</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r</a:t>
            </a:r>
            <a:r>
              <a:rPr lang="en-US" altLang="zh-CN"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                   // </a:t>
            </a:r>
            <a:r>
              <a:rPr lang="en-US" altLang="zh-CN" b="1" i="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C</a:t>
            </a:r>
            <a:r>
              <a:rPr lang="zh-CN" altLang="en-US" b="1" dirty="0">
                <a:solidFill>
                  <a:srgbClr val="000000"/>
                </a:solidFill>
                <a:latin typeface="Cambria Math" panose="02040503050406030204" pitchFamily="18" charset="0"/>
                <a:ea typeface="华文仿宋" panose="02010600040101010101" pitchFamily="2" charset="-122"/>
                <a:cs typeface="Times New Roman" pitchFamily="18" charset="0"/>
                <a:sym typeface="Symbol" pitchFamily="18" charset="2"/>
              </a:rPr>
              <a:t>已经是空数组</a:t>
            </a:r>
          </a:p>
        </p:txBody>
      </p:sp>
      <p:sp>
        <p:nvSpPr>
          <p:cNvPr id="10" name="Rectangle 5">
            <a:extLst>
              <a:ext uri="{FF2B5EF4-FFF2-40B4-BE49-F238E27FC236}">
                <a16:creationId xmlns:a16="http://schemas.microsoft.com/office/drawing/2014/main" xmlns="" id="{C97EF606-3649-4ED6-8FD0-C70555ABF6FF}"/>
              </a:ext>
            </a:extLst>
          </p:cNvPr>
          <p:cNvSpPr txBox="1">
            <a:spLocks noChangeArrowheads="1"/>
          </p:cNvSpPr>
          <p:nvPr/>
        </p:nvSpPr>
        <p:spPr bwMode="auto">
          <a:xfrm>
            <a:off x="5406829" y="951190"/>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FF0000"/>
                </a:solidFill>
                <a:latin typeface="宋体"/>
                <a:ea typeface="宋体" panose="02010600030101010101" pitchFamily="2" charset="-122"/>
                <a:cs typeface="Calibri" panose="020F0502020204030204" pitchFamily="34" charset="0"/>
              </a:rPr>
              <a:t>归并过程</a:t>
            </a:r>
            <a:r>
              <a:rPr lang="en-US" altLang="zh-CN" sz="2400" kern="0" dirty="0">
                <a:latin typeface="Calibri" panose="020F0502020204030204" pitchFamily="34" charset="0"/>
                <a:ea typeface="宋体" panose="02010600030101010101" pitchFamily="2" charset="-122"/>
                <a:cs typeface="Calibri" panose="020F0502020204030204" pitchFamily="34" charset="0"/>
              </a:rPr>
              <a:t> </a:t>
            </a:r>
          </a:p>
          <a:p>
            <a:pPr marL="0" indent="0" eaLnBrk="1" hangingPunct="1">
              <a:buClr>
                <a:srgbClr val="666600"/>
              </a:buClr>
              <a:buNone/>
              <a:defRPr/>
            </a:pPr>
            <a:endParaRPr lang="en-US" altLang="zh-CN" sz="2800" kern="0" dirty="0">
              <a:solidFill>
                <a:srgbClr val="000000"/>
              </a:solidFill>
              <a:latin typeface="宋体"/>
              <a:ea typeface="宋体" panose="02010600030101010101" pitchFamily="2" charset="-122"/>
            </a:endParaRPr>
          </a:p>
        </p:txBody>
      </p:sp>
      <p:sp>
        <p:nvSpPr>
          <p:cNvPr id="11" name="Rectangle 5">
            <a:extLst>
              <a:ext uri="{FF2B5EF4-FFF2-40B4-BE49-F238E27FC236}">
                <a16:creationId xmlns:a16="http://schemas.microsoft.com/office/drawing/2014/main" xmlns="" id="{EAF330A0-1BE1-4879-B6BA-96125BECAAD0}"/>
              </a:ext>
            </a:extLst>
          </p:cNvPr>
          <p:cNvSpPr txBox="1">
            <a:spLocks noChangeArrowheads="1"/>
          </p:cNvSpPr>
          <p:nvPr/>
        </p:nvSpPr>
        <p:spPr bwMode="auto">
          <a:xfrm>
            <a:off x="405593" y="951190"/>
            <a:ext cx="3855115"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FF0000"/>
                </a:solidFill>
                <a:latin typeface="宋体"/>
                <a:ea typeface="宋体" panose="02010600030101010101" pitchFamily="2" charset="-122"/>
                <a:cs typeface="Calibri" panose="020F0502020204030204" pitchFamily="34" charset="0"/>
              </a:rPr>
              <a:t>二分归并</a:t>
            </a:r>
            <a:r>
              <a:rPr lang="en-US" altLang="zh-CN" sz="2400" kern="0" dirty="0">
                <a:latin typeface="Calibri" panose="020F0502020204030204" pitchFamily="34" charset="0"/>
                <a:ea typeface="宋体" panose="02010600030101010101" pitchFamily="2" charset="-122"/>
                <a:cs typeface="Calibri" panose="020F0502020204030204" pitchFamily="34" charset="0"/>
              </a:rPr>
              <a:t> </a:t>
            </a:r>
          </a:p>
          <a:p>
            <a:pPr marL="0" indent="0" eaLnBrk="1" hangingPunct="1">
              <a:buClr>
                <a:srgbClr val="666600"/>
              </a:buClr>
              <a:buNone/>
              <a:defRPr/>
            </a:pPr>
            <a:endParaRPr lang="en-US" altLang="zh-CN" sz="2800" kern="0" dirty="0">
              <a:solidFill>
                <a:srgbClr val="000000"/>
              </a:solidFill>
              <a:latin typeface="宋体"/>
              <a:ea typeface="宋体" panose="02010600030101010101" pitchFamily="2" charset="-122"/>
            </a:endParaRPr>
          </a:p>
        </p:txBody>
      </p:sp>
    </p:spTree>
    <p:extLst>
      <p:ext uri="{BB962C8B-B14F-4D97-AF65-F5344CB8AC3E}">
        <p14:creationId xmlns:p14="http://schemas.microsoft.com/office/powerpoint/2010/main" val="31311764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二分归并排序</a:t>
            </a:r>
          </a:p>
        </p:txBody>
      </p:sp>
      <p:sp>
        <p:nvSpPr>
          <p:cNvPr id="4" name="文本框 4">
            <a:extLst>
              <a:ext uri="{FF2B5EF4-FFF2-40B4-BE49-F238E27FC236}">
                <a16:creationId xmlns:a16="http://schemas.microsoft.com/office/drawing/2014/main" xmlns="" id="{7A864F76-1E9A-4F09-A1A7-6D84B89AAC3D}"/>
              </a:ext>
            </a:extLst>
          </p:cNvPr>
          <p:cNvSpPr txBox="1">
            <a:spLocks noChangeArrowheads="1"/>
          </p:cNvSpPr>
          <p:nvPr/>
        </p:nvSpPr>
        <p:spPr bwMode="auto">
          <a:xfrm>
            <a:off x="735663" y="1395691"/>
            <a:ext cx="10455967" cy="575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spcBef>
                <a:spcPct val="0"/>
              </a:spcBef>
              <a:spcAft>
                <a:spcPct val="0"/>
              </a:spcAft>
              <a:buClrTx/>
              <a:buSzTx/>
              <a:buFontTx/>
              <a:buNone/>
              <a:tabLst/>
              <a:defRPr/>
            </a:pPr>
            <a:r>
              <a:rPr kumimoji="0" lang="zh-CN" altLang="en-US" b="1" i="0" u="none" strike="noStrike" kern="0" cap="none" spc="0" normalizeH="0" noProof="0" dirty="0">
                <a:ln>
                  <a:noFill/>
                </a:ln>
                <a:solidFill>
                  <a:srgbClr val="FF0000"/>
                </a:solidFill>
                <a:effectLst/>
                <a:uLnTx/>
                <a:uFillTx/>
                <a:latin typeface="Cambria" panose="02040503050406030204" pitchFamily="18" charset="0"/>
                <a:ea typeface="华文仿宋" panose="02010600040101010101" pitchFamily="2" charset="-122"/>
              </a:rPr>
              <a:t>下面列举一个实例说明</a:t>
            </a:r>
            <a:r>
              <a:rPr kumimoji="0" lang="en-US" altLang="zh-CN" b="1" i="0" u="none" strike="noStrike" kern="0" cap="none" spc="0" normalizeH="0" noProof="0" dirty="0">
                <a:ln>
                  <a:noFill/>
                </a:ln>
                <a:solidFill>
                  <a:srgbClr val="FF0000"/>
                </a:solidFill>
                <a:effectLst/>
                <a:uLnTx/>
                <a:uFillTx/>
                <a:latin typeface="Cambria" panose="02040503050406030204" pitchFamily="18" charset="0"/>
                <a:ea typeface="华文仿宋" panose="02010600040101010101" pitchFamily="2" charset="-122"/>
              </a:rPr>
              <a:t>merge()</a:t>
            </a:r>
            <a:r>
              <a:rPr kumimoji="0" lang="zh-CN" altLang="en-US" b="1" i="0" u="none" strike="noStrike" kern="0" cap="none" spc="0" normalizeH="0" noProof="0" dirty="0">
                <a:ln>
                  <a:noFill/>
                </a:ln>
                <a:solidFill>
                  <a:srgbClr val="FF0000"/>
                </a:solidFill>
                <a:effectLst/>
                <a:uLnTx/>
                <a:uFillTx/>
                <a:latin typeface="Cambria" panose="02040503050406030204" pitchFamily="18" charset="0"/>
                <a:ea typeface="华文仿宋" panose="02010600040101010101" pitchFamily="2" charset="-122"/>
              </a:rPr>
              <a:t>算法的执行过程。</a:t>
            </a:r>
            <a:endParaRPr kumimoji="0" lang="pt-BR" altLang="zh-CN" b="1" i="0" u="none" strike="noStrike" kern="0" cap="none" spc="0" normalizeH="0" noProof="0" dirty="0">
              <a:ln>
                <a:noFill/>
              </a:ln>
              <a:solidFill>
                <a:srgbClr val="FF0000"/>
              </a:solidFill>
              <a:effectLst/>
              <a:uLnTx/>
              <a:uFillTx/>
              <a:latin typeface="Cambria" panose="02040503050406030204" pitchFamily="18" charset="0"/>
              <a:ea typeface="华文仿宋" panose="02010600040101010101" pitchFamily="2" charset="-122"/>
            </a:endParaRPr>
          </a:p>
          <a:p>
            <a:pPr marL="0" marR="0" lvl="0" indent="0" defTabSz="914400" eaLnBrk="0" fontAlgn="base" latinLnBrk="0" hangingPunct="0">
              <a:spcBef>
                <a:spcPct val="0"/>
              </a:spcBef>
              <a:spcAft>
                <a:spcPct val="0"/>
              </a:spcAft>
              <a:buClrTx/>
              <a:buSzTx/>
              <a:buFontTx/>
              <a:buNone/>
              <a:tabLst/>
              <a:defRPr/>
            </a:pPr>
            <a:r>
              <a:rPr kumimoji="0" lang="zh-CN" altLang="en-US"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使用归并分类算法，将含有</a:t>
            </a:r>
            <a:r>
              <a:rPr kumimoji="0" lang="en-US" altLang="zh-CN"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10</a:t>
            </a:r>
            <a:r>
              <a:rPr kumimoji="0" lang="zh-CN" altLang="en-US"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个元素的数组</a:t>
            </a:r>
            <a:r>
              <a:rPr kumimoji="0" lang="en-US" altLang="zh-CN"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A=(310,285,179,652,351,423,861,254,450,520</a:t>
            </a:r>
            <a:r>
              <a:rPr kumimoji="0" lang="zh-CN" altLang="en-US"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）按照非降次序分类。</a:t>
            </a:r>
            <a:endParaRPr kumimoji="0" lang="en-US" altLang="zh-CN"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endParaRP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过程</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MERGESORT</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首先把</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分成两个各有</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5</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个元素的子集合，然后把</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A(1:5)</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分成大小为</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3</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和</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2</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的两个子集合，再把</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A(1:3)</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分成大小为</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2</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和</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1</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的子集合，最后将</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A(1:2)</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分成各含一个元素的两个子集合，至此就开始归并。此时的状态可排成下列形式：</a:t>
            </a:r>
            <a:endPar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endParaRP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310|285|179|652,351|423,861,254,450,520</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endPar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endParaRP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其中直杠表示子集合的边界线。归并</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A(1)</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和</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A(2)</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得：</a:t>
            </a: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285,310|179|652,351|423,861,254,450,520</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	再归并</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A(1:2)</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和</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A(3)</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得：</a:t>
            </a:r>
            <a:endPar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endParaRP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179,285,310|652,351|423,861,254,450,520</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	然后将</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A(4:5)</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分成两个各含一个元素的子集合，再将两个子集合归并得：</a:t>
            </a: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179,285,310|351,652|423,861,254,450,520</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	接着归并</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A(1:3)</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和</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A(4:5)</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得：</a:t>
            </a: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179,285,310,351,652|423,861,254,450,520</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	此时算法就返回到</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MERGESORT</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首次递归调用的后续语句开始处，即准备执行第二条递归调用语句。又通过反复地递归调用和合并，将</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A(6:10)</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分好类，其结果如下：</a:t>
            </a: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179, 285,310, 351, 652|254, 423,450,520,861</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这时就有了两个各含</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5</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个元素的已经分好类的子集合。经过最后的归并得到分类好的结果：</a:t>
            </a:r>
          </a:p>
          <a:p>
            <a:pPr marL="0" marR="0" lvl="0" indent="0" defTabSz="914400" eaLnBrk="0" fontAlgn="base" latinLnBrk="0" hangingPunct="0">
              <a:spcBef>
                <a:spcPct val="0"/>
              </a:spcBef>
              <a:spcAft>
                <a:spcPct val="0"/>
              </a:spcAft>
              <a:buClrTx/>
              <a:buSzTx/>
              <a:buFontTx/>
              <a:buNone/>
              <a:tabLst/>
              <a:defRPr/>
            </a:pP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r>
              <a:rPr kumimoji="0" lang="en-US" altLang="zh-CN"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179, 254, 285,310, 351,423,450,520, 652,861</a:t>
            </a:r>
            <a:r>
              <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rPr>
              <a:t>）</a:t>
            </a:r>
          </a:p>
          <a:p>
            <a:pPr marL="0" marR="0" lvl="0" indent="0" defTabSz="914400" eaLnBrk="0" fontAlgn="base" latinLnBrk="0" hangingPunct="0">
              <a:spcBef>
                <a:spcPct val="0"/>
              </a:spcBef>
              <a:spcAft>
                <a:spcPct val="0"/>
              </a:spcAft>
              <a:buClrTx/>
              <a:buSzTx/>
              <a:buFontTx/>
              <a:buNone/>
              <a:tabLst/>
              <a:defRPr/>
            </a:pPr>
            <a:endParaRPr kumimoji="0" lang="zh-CN" altLang="en-US" sz="16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endParaRPr kumimoji="0" lang="zh-CN" altLang="en-US" sz="20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endParaRPr>
          </a:p>
        </p:txBody>
      </p:sp>
      <p:sp>
        <p:nvSpPr>
          <p:cNvPr id="11" name="Rectangle 5">
            <a:extLst>
              <a:ext uri="{FF2B5EF4-FFF2-40B4-BE49-F238E27FC236}">
                <a16:creationId xmlns:a16="http://schemas.microsoft.com/office/drawing/2014/main" xmlns="" id="{EAF330A0-1BE1-4879-B6BA-96125BECAAD0}"/>
              </a:ext>
            </a:extLst>
          </p:cNvPr>
          <p:cNvSpPr txBox="1">
            <a:spLocks noChangeArrowheads="1"/>
          </p:cNvSpPr>
          <p:nvPr/>
        </p:nvSpPr>
        <p:spPr bwMode="auto">
          <a:xfrm>
            <a:off x="405593" y="951190"/>
            <a:ext cx="3855115"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FF0000"/>
                </a:solidFill>
                <a:latin typeface="宋体"/>
                <a:ea typeface="宋体" panose="02010600030101010101" pitchFamily="2" charset="-122"/>
                <a:cs typeface="Calibri" panose="020F0502020204030204" pitchFamily="34" charset="0"/>
              </a:rPr>
              <a:t>实例</a:t>
            </a:r>
            <a:r>
              <a:rPr lang="en-US" altLang="zh-CN" sz="2400" kern="0" dirty="0">
                <a:latin typeface="Calibri" panose="020F0502020204030204" pitchFamily="34" charset="0"/>
                <a:ea typeface="宋体" panose="02010600030101010101" pitchFamily="2" charset="-122"/>
                <a:cs typeface="Calibri" panose="020F0502020204030204" pitchFamily="34" charset="0"/>
              </a:rPr>
              <a:t> </a:t>
            </a:r>
          </a:p>
          <a:p>
            <a:pPr marL="0" indent="0" eaLnBrk="1" hangingPunct="1">
              <a:buClr>
                <a:srgbClr val="666600"/>
              </a:buClr>
              <a:buNone/>
              <a:defRPr/>
            </a:pPr>
            <a:endParaRPr lang="en-US" altLang="zh-CN" sz="2800" kern="0" dirty="0">
              <a:solidFill>
                <a:srgbClr val="000000"/>
              </a:solidFill>
              <a:latin typeface="宋体"/>
              <a:ea typeface="宋体" panose="02010600030101010101" pitchFamily="2" charset="-122"/>
            </a:endParaRPr>
          </a:p>
        </p:txBody>
      </p:sp>
    </p:spTree>
    <p:extLst>
      <p:ext uri="{BB962C8B-B14F-4D97-AF65-F5344CB8AC3E}">
        <p14:creationId xmlns:p14="http://schemas.microsoft.com/office/powerpoint/2010/main" val="29219827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二分归并排序复杂度分析</a:t>
            </a:r>
          </a:p>
        </p:txBody>
      </p:sp>
      <mc:AlternateContent xmlns:mc="http://schemas.openxmlformats.org/markup-compatibility/2006" xmlns:a14="http://schemas.microsoft.com/office/drawing/2010/main">
        <mc:Choice Requires="a14">
          <p:sp>
            <p:nvSpPr>
              <p:cNvPr id="7" name="文本框 4">
                <a:extLst>
                  <a:ext uri="{FF2B5EF4-FFF2-40B4-BE49-F238E27FC236}">
                    <a16:creationId xmlns:a16="http://schemas.microsoft.com/office/drawing/2014/main" xmlns="" id="{A95A6A3B-1E0E-4EF8-8C31-DAA5959DC013}"/>
                  </a:ext>
                </a:extLst>
              </p:cNvPr>
              <p:cNvSpPr txBox="1">
                <a:spLocks noChangeArrowheads="1"/>
              </p:cNvSpPr>
              <p:nvPr/>
            </p:nvSpPr>
            <p:spPr bwMode="auto">
              <a:xfrm>
                <a:off x="531690" y="961048"/>
                <a:ext cx="5761038" cy="28175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如果归并运算的时间与</a:t>
                </a:r>
                <a:r>
                  <a:rPr kumimoji="0" lang="en-US" altLang="zh-CN"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n</a:t>
                </a:r>
                <a:r>
                  <a:rPr kumimoji="0" lang="zh-CN" altLang="en-US"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成正比，则归并分类的计算时间可以用递归关系式描述如下：</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 </a:t>
                </a:r>
              </a:p>
              <a:p>
                <a:pPr marL="0" marR="0" lvl="0" indent="0" defTabSz="914400" eaLnBrk="0" fontAlgn="base" latinLnBrk="0" hangingPunct="0">
                  <a:lnSpc>
                    <a:spcPct val="150000"/>
                  </a:lnSpc>
                  <a:spcBef>
                    <a:spcPct val="0"/>
                  </a:spcBef>
                  <a:spcAft>
                    <a:spcPct val="0"/>
                  </a:spcAft>
                  <a:buClrTx/>
                  <a:buSzTx/>
                  <a:buFontTx/>
                  <a:buNone/>
                  <a:tabLst/>
                  <a:defRPr/>
                </a:pPr>
                <a:endParaRPr lang="en-US" altLang="zh-CN" sz="2000" b="1" kern="0" dirty="0">
                  <a:solidFill>
                    <a:prstClr val="black"/>
                  </a:solidFill>
                  <a:ea typeface="华文仿宋" panose="02010600040101010101" pitchFamily="2" charset="-122"/>
                </a:endParaRPr>
              </a:p>
              <a:p>
                <a:pPr eaLnBrk="0" fontAlgn="base" hangingPunct="0">
                  <a:lnSpc>
                    <a:spcPct val="150000"/>
                  </a:lnSpc>
                  <a:spcBef>
                    <a:spcPct val="0"/>
                  </a:spcBef>
                  <a:spcAft>
                    <a:spcPct val="0"/>
                  </a:spcAft>
                  <a:defRPr/>
                </a:pPr>
                <a:r>
                  <a:rPr kumimoji="0" lang="zh-CN" altLang="en-US"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当</a:t>
                </a:r>
                <a:r>
                  <a:rPr kumimoji="0" lang="en-US" altLang="zh-CN"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n</a:t>
                </a:r>
                <a:r>
                  <a:rPr kumimoji="0" lang="zh-CN" altLang="en-US"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是</a:t>
                </a:r>
                <a:r>
                  <a:rPr kumimoji="0" lang="en-US" altLang="zh-CN"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2</a:t>
                </a:r>
                <a:r>
                  <a:rPr kumimoji="0" lang="zh-CN" altLang="en-US"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的幂即</a:t>
                </a:r>
                <a:r>
                  <a:rPr kumimoji="0" lang="en-US" altLang="zh-CN"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n=</a:t>
                </a:r>
                <a14:m>
                  <m:oMath xmlns:m="http://schemas.openxmlformats.org/officeDocument/2006/math">
                    <m:sSup>
                      <m:sSupPr>
                        <m:ctrlPr>
                          <a:rPr lang="zh-CN" altLang="zh-CN" sz="1800" b="1" i="1" kern="100" smtClean="0">
                            <a:effectLst/>
                            <a:latin typeface="Cambria Math"/>
                            <a:ea typeface="Cambria Math" panose="02040503050406030204" pitchFamily="18" charset="0"/>
                            <a:cs typeface="Times New Roman" panose="02020603050405020304" pitchFamily="18" charset="0"/>
                          </a:rPr>
                        </m:ctrlPr>
                      </m:sSupPr>
                      <m:e>
                        <m:r>
                          <a:rPr lang="en-US" altLang="zh-CN" sz="1800" b="1" i="1" kern="100">
                            <a:effectLst/>
                            <a:latin typeface="Cambria Math" panose="02040503050406030204" pitchFamily="18" charset="0"/>
                            <a:cs typeface="Times New Roman" panose="02020603050405020304" pitchFamily="18" charset="0"/>
                          </a:rPr>
                          <m:t>𝟐</m:t>
                        </m:r>
                      </m:e>
                      <m:sup>
                        <m:r>
                          <a:rPr lang="en-US" altLang="zh-CN" sz="1800" b="1" i="1" kern="100">
                            <a:effectLst/>
                            <a:latin typeface="Cambria Math" panose="02040503050406030204" pitchFamily="18" charset="0"/>
                            <a:cs typeface="Times New Roman" panose="02020603050405020304" pitchFamily="18" charset="0"/>
                          </a:rPr>
                          <m:t>𝒌</m:t>
                        </m:r>
                      </m:sup>
                    </m:sSup>
                  </m:oMath>
                </a14:m>
                <a:r>
                  <a:rPr kumimoji="0" lang="zh-CN" altLang="en-US"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时，可以通过逐次代入求出其   </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noProof="0" dirty="0">
                    <a:ln>
                      <a:noFill/>
                    </a:ln>
                    <a:solidFill>
                      <a:prstClr val="black"/>
                    </a:solidFill>
                    <a:effectLst/>
                    <a:uLnTx/>
                    <a:uFillTx/>
                    <a:latin typeface="Calibri" panose="020F0502020204030204" pitchFamily="34" charset="0"/>
                    <a:ea typeface="华文仿宋" panose="02010600040101010101" pitchFamily="2" charset="-122"/>
                  </a:rPr>
                  <a:t>                    解：</a:t>
                </a:r>
              </a:p>
            </p:txBody>
          </p:sp>
        </mc:Choice>
        <mc:Fallback xmlns="">
          <p:sp>
            <p:nvSpPr>
              <p:cNvPr id="7" name="文本框 4">
                <a:extLst>
                  <a:ext uri="{FF2B5EF4-FFF2-40B4-BE49-F238E27FC236}">
                    <a16:creationId xmlns:a16="http://schemas.microsoft.com/office/drawing/2014/main" id="{A95A6A3B-1E0E-4EF8-8C31-DAA5959DC013}"/>
                  </a:ext>
                </a:extLst>
              </p:cNvPr>
              <p:cNvSpPr txBox="1">
                <a:spLocks noRot="1" noChangeAspect="1" noMove="1" noResize="1" noEditPoints="1" noAdjustHandles="1" noChangeArrowheads="1" noChangeShapeType="1" noTextEdit="1"/>
              </p:cNvSpPr>
              <p:nvPr/>
            </p:nvSpPr>
            <p:spPr bwMode="auto">
              <a:xfrm>
                <a:off x="531690" y="961048"/>
                <a:ext cx="5761038" cy="2817503"/>
              </a:xfrm>
              <a:prstGeom prst="rect">
                <a:avLst/>
              </a:prstGeom>
              <a:blipFill>
                <a:blip r:embed="rId3"/>
                <a:stretch>
                  <a:fillRect l="-1058" b="-30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xmlns="" id="{F86FECED-9FC2-4345-A39C-64AB35A4574D}"/>
              </a:ext>
            </a:extLst>
          </p:cNvPr>
          <p:cNvPicPr>
            <a:picLocks noChangeAspect="1"/>
          </p:cNvPicPr>
          <p:nvPr/>
        </p:nvPicPr>
        <p:blipFill>
          <a:blip r:embed="rId4"/>
          <a:stretch>
            <a:fillRect/>
          </a:stretch>
        </p:blipFill>
        <p:spPr>
          <a:xfrm>
            <a:off x="1315446" y="1943116"/>
            <a:ext cx="2943939" cy="911637"/>
          </a:xfrm>
          <a:prstGeom prst="rect">
            <a:avLst/>
          </a:prstGeom>
        </p:spPr>
      </p:pic>
      <p:pic>
        <p:nvPicPr>
          <p:cNvPr id="10" name="图片 9">
            <a:extLst>
              <a:ext uri="{FF2B5EF4-FFF2-40B4-BE49-F238E27FC236}">
                <a16:creationId xmlns:a16="http://schemas.microsoft.com/office/drawing/2014/main" xmlns="" id="{662309D4-D6B4-477D-AE59-ADBE0D134799}"/>
              </a:ext>
            </a:extLst>
          </p:cNvPr>
          <p:cNvPicPr>
            <a:picLocks noChangeAspect="1"/>
          </p:cNvPicPr>
          <p:nvPr/>
        </p:nvPicPr>
        <p:blipFill>
          <a:blip r:embed="rId5"/>
          <a:stretch>
            <a:fillRect/>
          </a:stretch>
        </p:blipFill>
        <p:spPr>
          <a:xfrm>
            <a:off x="2271600" y="3352264"/>
            <a:ext cx="3975569" cy="2928980"/>
          </a:xfrm>
          <a:prstGeom prst="rect">
            <a:avLst/>
          </a:prstGeom>
        </p:spPr>
      </p:pic>
    </p:spTree>
    <p:extLst>
      <p:ext uri="{BB962C8B-B14F-4D97-AF65-F5344CB8AC3E}">
        <p14:creationId xmlns:p14="http://schemas.microsoft.com/office/powerpoint/2010/main" val="199990168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二分归并排序复杂度分析</a:t>
            </a:r>
          </a:p>
        </p:txBody>
      </p:sp>
      <p:sp>
        <p:nvSpPr>
          <p:cNvPr id="8" name="文本框 7">
            <a:extLst>
              <a:ext uri="{FF2B5EF4-FFF2-40B4-BE49-F238E27FC236}">
                <a16:creationId xmlns:a16="http://schemas.microsoft.com/office/drawing/2014/main" xmlns="" id="{9262CE94-59D4-4B78-AD0D-3E96C55BF4DB}"/>
              </a:ext>
            </a:extLst>
          </p:cNvPr>
          <p:cNvSpPr txBox="1"/>
          <p:nvPr/>
        </p:nvSpPr>
        <p:spPr>
          <a:xfrm>
            <a:off x="2190995" y="1632181"/>
            <a:ext cx="7093683" cy="2815451"/>
          </a:xfrm>
          <a:prstGeom prst="rect">
            <a:avLst/>
          </a:prstGeom>
          <a:noFill/>
        </p:spPr>
        <p:txBody>
          <a:bodyPr wrap="square">
            <a:spAutoFit/>
          </a:bodyPr>
          <a:lstStyle/>
          <a:p>
            <a:pPr>
              <a:lnSpc>
                <a:spcPct val="150000"/>
              </a:lnSpc>
            </a:pPr>
            <a:r>
              <a:rPr lang="zh-CN" altLang="en-US" sz="2000" b="1" dirty="0">
                <a:latin typeface="Cambria" panose="02040503050406030204" pitchFamily="18" charset="0"/>
                <a:ea typeface="华文仿宋" panose="02010600040101010101" pitchFamily="2" charset="-122"/>
              </a:rPr>
              <a:t>二分归并排序算法的</a:t>
            </a:r>
            <a:r>
              <a:rPr lang="zh-CN" altLang="en-US" sz="2000" b="1" dirty="0">
                <a:solidFill>
                  <a:srgbClr val="FF0000"/>
                </a:solidFill>
                <a:latin typeface="Cambria" panose="02040503050406030204" pitchFamily="18" charset="0"/>
                <a:ea typeface="华文仿宋" panose="02010600040101010101" pitchFamily="2" charset="-122"/>
              </a:rPr>
              <a:t>时间复杂度</a:t>
            </a:r>
            <a:r>
              <a:rPr lang="zh-CN" altLang="en-US" sz="2000" b="1" dirty="0">
                <a:latin typeface="Cambria" panose="02040503050406030204" pitchFamily="18" charset="0"/>
                <a:ea typeface="华文仿宋" panose="02010600040101010101" pitchFamily="2" charset="-122"/>
              </a:rPr>
              <a:t>为</a:t>
            </a:r>
            <a:r>
              <a:rPr lang="en-US" altLang="zh-CN" sz="2000" b="1" dirty="0">
                <a:solidFill>
                  <a:srgbClr val="FF0000"/>
                </a:solidFill>
                <a:latin typeface="Cambria" panose="02040503050406030204" pitchFamily="18" charset="0"/>
                <a:ea typeface="华文仿宋" panose="02010600040101010101" pitchFamily="2" charset="-122"/>
              </a:rPr>
              <a:t>O(</a:t>
            </a:r>
            <a:r>
              <a:rPr lang="en-US" altLang="zh-CN" sz="2000" b="1" dirty="0" err="1">
                <a:solidFill>
                  <a:srgbClr val="FF0000"/>
                </a:solidFill>
                <a:latin typeface="Cambria" panose="02040503050406030204" pitchFamily="18" charset="0"/>
                <a:ea typeface="华文仿宋" panose="02010600040101010101" pitchFamily="2" charset="-122"/>
              </a:rPr>
              <a:t>nlogn</a:t>
            </a:r>
            <a:r>
              <a:rPr lang="en-US" altLang="zh-CN" sz="2000" b="1" dirty="0">
                <a:solidFill>
                  <a:srgbClr val="FF0000"/>
                </a:solidFill>
                <a:latin typeface="Cambria" panose="02040503050406030204" pitchFamily="18" charset="0"/>
                <a:ea typeface="华文仿宋" panose="02010600040101010101" pitchFamily="2" charset="-122"/>
              </a:rPr>
              <a:t>)</a:t>
            </a:r>
            <a:r>
              <a:rPr lang="zh-CN" altLang="en-US" sz="2000" b="1" dirty="0">
                <a:latin typeface="Cambria" panose="02040503050406030204" pitchFamily="18" charset="0"/>
                <a:ea typeface="华文仿宋" panose="02010600040101010101" pitchFamily="2" charset="-122"/>
              </a:rPr>
              <a:t>，且最坏、最佳、平均情况下二分归并排序时间复杂度均为</a:t>
            </a:r>
            <a:r>
              <a:rPr lang="en-US" altLang="zh-CN" sz="2000" b="1" dirty="0">
                <a:latin typeface="Cambria" panose="02040503050406030204" pitchFamily="18" charset="0"/>
                <a:ea typeface="华文仿宋" panose="02010600040101010101" pitchFamily="2" charset="-122"/>
              </a:rPr>
              <a:t>O(</a:t>
            </a:r>
            <a:r>
              <a:rPr lang="en-US" altLang="zh-CN" sz="2000" b="1" dirty="0" err="1">
                <a:latin typeface="Cambria" panose="02040503050406030204" pitchFamily="18" charset="0"/>
                <a:ea typeface="华文仿宋" panose="02010600040101010101" pitchFamily="2" charset="-122"/>
              </a:rPr>
              <a:t>nlogn</a:t>
            </a:r>
            <a:r>
              <a:rPr lang="en-US" altLang="zh-CN" sz="2000" b="1" dirty="0">
                <a:latin typeface="Cambria" panose="02040503050406030204" pitchFamily="18" charset="0"/>
                <a:ea typeface="华文仿宋" panose="02010600040101010101" pitchFamily="2" charset="-122"/>
              </a:rPr>
              <a:t>)</a:t>
            </a:r>
            <a:r>
              <a:rPr lang="zh-CN" altLang="en-US" sz="2000" b="1" dirty="0">
                <a:latin typeface="Cambria" panose="02040503050406030204" pitchFamily="18" charset="0"/>
                <a:ea typeface="华文仿宋" panose="02010600040101010101" pitchFamily="2" charset="-122"/>
              </a:rPr>
              <a:t>。</a:t>
            </a:r>
            <a:endParaRPr lang="en-US" altLang="zh-CN" sz="2000" b="1" dirty="0">
              <a:latin typeface="Cambria" panose="02040503050406030204" pitchFamily="18" charset="0"/>
              <a:ea typeface="华文仿宋" panose="02010600040101010101" pitchFamily="2" charset="-122"/>
            </a:endParaRPr>
          </a:p>
          <a:p>
            <a:pPr>
              <a:lnSpc>
                <a:spcPct val="150000"/>
              </a:lnSpc>
            </a:pPr>
            <a:r>
              <a:rPr lang="zh-CN" altLang="en-US" sz="2000" b="1" dirty="0">
                <a:latin typeface="Cambria" panose="02040503050406030204" pitchFamily="18" charset="0"/>
                <a:ea typeface="华文仿宋" panose="02010600040101010101" pitchFamily="2" charset="-122"/>
              </a:rPr>
              <a:t>因为借助了规模为</a:t>
            </a:r>
            <a:r>
              <a:rPr lang="en-US" altLang="zh-CN" sz="2000" b="1" dirty="0">
                <a:latin typeface="Cambria" panose="02040503050406030204" pitchFamily="18" charset="0"/>
                <a:ea typeface="华文仿宋" panose="02010600040101010101" pitchFamily="2" charset="-122"/>
              </a:rPr>
              <a:t>n</a:t>
            </a:r>
            <a:r>
              <a:rPr lang="zh-CN" altLang="en-US" sz="2000" b="1" dirty="0">
                <a:latin typeface="Cambria" panose="02040503050406030204" pitchFamily="18" charset="0"/>
                <a:ea typeface="华文仿宋" panose="02010600040101010101" pitchFamily="2" charset="-122"/>
              </a:rPr>
              <a:t>的</a:t>
            </a:r>
            <a:r>
              <a:rPr lang="en-US" altLang="zh-CN" sz="2000" b="1" dirty="0">
                <a:latin typeface="Cambria" panose="02040503050406030204" pitchFamily="18" charset="0"/>
                <a:ea typeface="华文仿宋" panose="02010600040101010101" pitchFamily="2" charset="-122"/>
              </a:rPr>
              <a:t>temp</a:t>
            </a:r>
            <a:r>
              <a:rPr lang="zh-CN" altLang="en-US" sz="2000" b="1" dirty="0">
                <a:latin typeface="Cambria" panose="02040503050406030204" pitchFamily="18" charset="0"/>
                <a:ea typeface="华文仿宋" panose="02010600040101010101" pitchFamily="2" charset="-122"/>
              </a:rPr>
              <a:t>数组进行排序，故，二分归并排序算法的</a:t>
            </a:r>
            <a:r>
              <a:rPr lang="zh-CN" altLang="en-US" sz="2000" b="1" dirty="0">
                <a:solidFill>
                  <a:srgbClr val="FF0000"/>
                </a:solidFill>
                <a:latin typeface="Cambria" panose="02040503050406030204" pitchFamily="18" charset="0"/>
                <a:ea typeface="华文仿宋" panose="02010600040101010101" pitchFamily="2" charset="-122"/>
              </a:rPr>
              <a:t>空间复杂度</a:t>
            </a:r>
            <a:r>
              <a:rPr lang="zh-CN" altLang="en-US" sz="2000" b="1" dirty="0">
                <a:latin typeface="Cambria" panose="02040503050406030204" pitchFamily="18" charset="0"/>
                <a:ea typeface="华文仿宋" panose="02010600040101010101" pitchFamily="2" charset="-122"/>
              </a:rPr>
              <a:t>为</a:t>
            </a:r>
            <a:r>
              <a:rPr lang="en-US" altLang="zh-CN" sz="2000" b="1" dirty="0">
                <a:solidFill>
                  <a:srgbClr val="FF0000"/>
                </a:solidFill>
                <a:latin typeface="Cambria" panose="02040503050406030204" pitchFamily="18" charset="0"/>
                <a:ea typeface="华文仿宋" panose="02010600040101010101" pitchFamily="2" charset="-122"/>
              </a:rPr>
              <a:t>O(n)</a:t>
            </a:r>
            <a:r>
              <a:rPr lang="zh-CN" altLang="en-US" sz="2000" b="1" dirty="0">
                <a:latin typeface="Cambria" panose="02040503050406030204" pitchFamily="18" charset="0"/>
                <a:ea typeface="华文仿宋" panose="02010600040101010101" pitchFamily="2" charset="-122"/>
              </a:rPr>
              <a:t>。</a:t>
            </a:r>
            <a:endParaRPr lang="en-US" altLang="zh-CN" sz="2000" b="1" dirty="0">
              <a:latin typeface="Cambria" panose="02040503050406030204" pitchFamily="18" charset="0"/>
              <a:ea typeface="华文仿宋" panose="02010600040101010101" pitchFamily="2" charset="-122"/>
            </a:endParaRPr>
          </a:p>
          <a:p>
            <a:pPr>
              <a:lnSpc>
                <a:spcPct val="150000"/>
              </a:lnSpc>
            </a:pPr>
            <a:r>
              <a:rPr lang="zh-CN" altLang="en-US" sz="2000" b="1" dirty="0">
                <a:latin typeface="Cambria" panose="02040503050406030204" pitchFamily="18" charset="0"/>
                <a:ea typeface="华文仿宋" panose="02010600040101010101" pitchFamily="2" charset="-122"/>
              </a:rPr>
              <a:t>由于排序问题的计算时间下限为</a:t>
            </a:r>
            <a:r>
              <a:rPr lang="en-US" altLang="zh-CN" sz="2000" b="1" dirty="0">
                <a:latin typeface="Cambria" panose="02040503050406030204" pitchFamily="18" charset="0"/>
                <a:ea typeface="华文仿宋" panose="02010600040101010101" pitchFamily="2" charset="-122"/>
              </a:rPr>
              <a:t>Ω(</a:t>
            </a:r>
            <a:r>
              <a:rPr lang="en-US" altLang="zh-CN" sz="2000" b="1" dirty="0" err="1">
                <a:latin typeface="Cambria" panose="02040503050406030204" pitchFamily="18" charset="0"/>
                <a:ea typeface="华文仿宋" panose="02010600040101010101" pitchFamily="2" charset="-122"/>
              </a:rPr>
              <a:t>nlogn</a:t>
            </a:r>
            <a:r>
              <a:rPr lang="en-US" altLang="zh-CN" sz="2000" b="1" dirty="0">
                <a:latin typeface="Cambria" panose="02040503050406030204" pitchFamily="18" charset="0"/>
                <a:ea typeface="华文仿宋" panose="02010600040101010101" pitchFamily="2" charset="-122"/>
              </a:rPr>
              <a:t>)</a:t>
            </a:r>
            <a:r>
              <a:rPr lang="zh-CN" altLang="en-US" sz="2000" b="1" dirty="0">
                <a:latin typeface="Cambria" panose="02040503050406030204" pitchFamily="18" charset="0"/>
                <a:ea typeface="华文仿宋" panose="02010600040101010101" pitchFamily="2" charset="-122"/>
              </a:rPr>
              <a:t>，所以归并排序算法是一个渐进最优算法。</a:t>
            </a:r>
          </a:p>
        </p:txBody>
      </p:sp>
    </p:spTree>
    <p:extLst>
      <p:ext uri="{BB962C8B-B14F-4D97-AF65-F5344CB8AC3E}">
        <p14:creationId xmlns:p14="http://schemas.microsoft.com/office/powerpoint/2010/main" val="2458082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分治算法的一般描述</a:t>
            </a:r>
          </a:p>
        </p:txBody>
      </p:sp>
      <p:sp>
        <p:nvSpPr>
          <p:cNvPr id="9" name="文本框 8">
            <a:extLst>
              <a:ext uri="{FF2B5EF4-FFF2-40B4-BE49-F238E27FC236}">
                <a16:creationId xmlns:a16="http://schemas.microsoft.com/office/drawing/2014/main" xmlns="" id="{225A3E73-EC20-4766-908B-7EF39625215B}"/>
              </a:ext>
            </a:extLst>
          </p:cNvPr>
          <p:cNvSpPr txBox="1"/>
          <p:nvPr/>
        </p:nvSpPr>
        <p:spPr>
          <a:xfrm>
            <a:off x="1471154" y="1735818"/>
            <a:ext cx="6093618" cy="2793778"/>
          </a:xfrm>
          <a:prstGeom prst="rect">
            <a:avLst/>
          </a:prstGeom>
          <a:noFill/>
        </p:spPr>
        <p:txBody>
          <a:bodyPr wrap="square">
            <a:spAutoFit/>
          </a:bodyPr>
          <a:lstStyle/>
          <a:p>
            <a:pPr algn="l">
              <a:lnSpc>
                <a:spcPct val="150000"/>
              </a:lnSpc>
            </a:pPr>
            <a:r>
              <a:rPr lang="en-US" altLang="zh-CN" sz="2400" b="1" u="none" strike="noStrike" dirty="0">
                <a:solidFill>
                  <a:srgbClr val="000000"/>
                </a:solidFill>
                <a:latin typeface="Cambria" panose="02040503050406030204" pitchFamily="18" charset="0"/>
                <a:ea typeface="华文仿宋" panose="02010600040101010101" pitchFamily="2" charset="-122"/>
              </a:rPr>
              <a:t>1. if | P | </a:t>
            </a:r>
            <a:r>
              <a:rPr lang="en-US" altLang="zh-CN" sz="2400" b="1" u="none" strike="noStrike" dirty="0">
                <a:solidFill>
                  <a:srgbClr val="000000"/>
                </a:solidFill>
                <a:latin typeface="Calibri" panose="020F0502020204030204" pitchFamily="34" charset="0"/>
                <a:ea typeface="华文仿宋" panose="02010600040101010101" pitchFamily="2" charset="-122"/>
                <a:cs typeface="Calibri" panose="020F0502020204030204" pitchFamily="34" charset="0"/>
              </a:rPr>
              <a:t>≤ </a:t>
            </a:r>
            <a:r>
              <a:rPr lang="en-US" altLang="zh-CN" sz="2400" b="1" u="none" strike="noStrike" dirty="0">
                <a:solidFill>
                  <a:srgbClr val="000000"/>
                </a:solidFill>
                <a:latin typeface="Cambria" panose="02040503050406030204" pitchFamily="18" charset="0"/>
                <a:ea typeface="华文仿宋" panose="02010600040101010101" pitchFamily="2" charset="-122"/>
              </a:rPr>
              <a:t> c then S(P)</a:t>
            </a:r>
          </a:p>
          <a:p>
            <a:pPr algn="l">
              <a:lnSpc>
                <a:spcPct val="150000"/>
              </a:lnSpc>
            </a:pPr>
            <a:r>
              <a:rPr lang="en-US" altLang="zh-CN" sz="2400" b="1" u="none" strike="noStrike" dirty="0">
                <a:solidFill>
                  <a:srgbClr val="000000"/>
                </a:solidFill>
                <a:latin typeface="Cambria" panose="02040503050406030204" pitchFamily="18" charset="0"/>
                <a:ea typeface="华文仿宋" panose="02010600040101010101" pitchFamily="2" charset="-122"/>
              </a:rPr>
              <a:t>2. divide P into P1, P2, …, Pk</a:t>
            </a:r>
          </a:p>
          <a:p>
            <a:pPr algn="l">
              <a:lnSpc>
                <a:spcPct val="150000"/>
              </a:lnSpc>
            </a:pPr>
            <a:r>
              <a:rPr lang="en-US" altLang="zh-CN" sz="2400" b="1" u="none" strike="noStrike" dirty="0">
                <a:solidFill>
                  <a:srgbClr val="000000"/>
                </a:solidFill>
                <a:latin typeface="Cambria" panose="02040503050406030204" pitchFamily="18" charset="0"/>
                <a:ea typeface="华文仿宋" panose="02010600040101010101" pitchFamily="2" charset="-122"/>
              </a:rPr>
              <a:t>3. for </a:t>
            </a:r>
            <a:r>
              <a:rPr lang="en-US" altLang="zh-CN" sz="2400" b="1" dirty="0" err="1">
                <a:solidFill>
                  <a:srgbClr val="000000"/>
                </a:solidFill>
                <a:latin typeface="Cambria" panose="02040503050406030204" pitchFamily="18" charset="0"/>
                <a:ea typeface="华文仿宋" panose="02010600040101010101" pitchFamily="2" charset="-122"/>
              </a:rPr>
              <a:t>i</a:t>
            </a:r>
            <a:r>
              <a:rPr lang="en-US" altLang="zh-CN" sz="2400" b="1" u="none" strike="noStrike" dirty="0">
                <a:solidFill>
                  <a:srgbClr val="000000"/>
                </a:solidFill>
                <a:latin typeface="Cambria" panose="02040503050406030204" pitchFamily="18" charset="0"/>
                <a:ea typeface="华文仿宋" panose="02010600040101010101" pitchFamily="2" charset="-122"/>
              </a:rPr>
              <a:t> </a:t>
            </a:r>
            <a:r>
              <a:rPr lang="en-US" altLang="zh-CN" sz="2400" b="1" u="none" strike="noStrike" dirty="0">
                <a:solidFill>
                  <a:srgbClr val="000000"/>
                </a:solidFill>
                <a:latin typeface="Cambria" panose="02040503050406030204" pitchFamily="18" charset="0"/>
                <a:ea typeface="华文仿宋" panose="02010600040101010101" pitchFamily="2" charset="-122"/>
                <a:sym typeface="Wingdings" panose="05000000000000000000" pitchFamily="2" charset="2"/>
              </a:rPr>
              <a:t></a:t>
            </a:r>
            <a:r>
              <a:rPr lang="en-US" altLang="zh-CN" sz="2400" b="1" u="none" strike="noStrike" dirty="0">
                <a:solidFill>
                  <a:srgbClr val="000000"/>
                </a:solidFill>
                <a:latin typeface="Cambria" panose="02040503050406030204" pitchFamily="18" charset="0"/>
                <a:ea typeface="华文仿宋" panose="02010600040101010101" pitchFamily="2" charset="-122"/>
              </a:rPr>
              <a:t>1 to k</a:t>
            </a:r>
          </a:p>
          <a:p>
            <a:pPr algn="l">
              <a:lnSpc>
                <a:spcPct val="150000"/>
              </a:lnSpc>
            </a:pPr>
            <a:r>
              <a:rPr lang="en-US" altLang="zh-CN" sz="2400" b="1" u="none" strike="noStrike" dirty="0">
                <a:solidFill>
                  <a:srgbClr val="000000"/>
                </a:solidFill>
                <a:latin typeface="Cambria" panose="02040503050406030204" pitchFamily="18" charset="0"/>
                <a:ea typeface="华文仿宋" panose="02010600040101010101" pitchFamily="2" charset="-122"/>
              </a:rPr>
              <a:t>4.        </a:t>
            </a:r>
            <a:r>
              <a:rPr lang="en-US" altLang="zh-CN" sz="2400" b="1" u="none" strike="noStrike" dirty="0" err="1">
                <a:solidFill>
                  <a:srgbClr val="000000"/>
                </a:solidFill>
                <a:latin typeface="Cambria" panose="02040503050406030204" pitchFamily="18" charset="0"/>
                <a:ea typeface="华文仿宋" panose="02010600040101010101" pitchFamily="2" charset="-122"/>
              </a:rPr>
              <a:t>yi</a:t>
            </a:r>
            <a:r>
              <a:rPr lang="en-US" altLang="zh-CN" sz="2400" b="1" u="none" strike="noStrike" dirty="0">
                <a:solidFill>
                  <a:srgbClr val="000000"/>
                </a:solidFill>
                <a:latin typeface="Cambria" panose="02040503050406030204" pitchFamily="18" charset="0"/>
                <a:ea typeface="华文仿宋" panose="02010600040101010101" pitchFamily="2" charset="-122"/>
              </a:rPr>
              <a:t> </a:t>
            </a:r>
            <a:r>
              <a:rPr lang="en-US" altLang="zh-CN" sz="2400" b="1" dirty="0">
                <a:solidFill>
                  <a:srgbClr val="000000"/>
                </a:solidFill>
                <a:latin typeface="Cambria" panose="02040503050406030204" pitchFamily="18" charset="0"/>
                <a:ea typeface="华文仿宋" panose="02010600040101010101" pitchFamily="2" charset="-122"/>
                <a:sym typeface="Wingdings" panose="05000000000000000000" pitchFamily="2" charset="2"/>
              </a:rPr>
              <a:t> </a:t>
            </a:r>
            <a:r>
              <a:rPr lang="en-US" altLang="zh-CN" sz="2400" b="1" u="none" strike="noStrike" dirty="0">
                <a:solidFill>
                  <a:srgbClr val="000000"/>
                </a:solidFill>
                <a:latin typeface="Cambria" panose="02040503050406030204" pitchFamily="18" charset="0"/>
                <a:ea typeface="华文仿宋" panose="02010600040101010101" pitchFamily="2" charset="-122"/>
              </a:rPr>
              <a:t>Divide-and-Conquer(Pi)</a:t>
            </a:r>
          </a:p>
          <a:p>
            <a:pPr algn="l">
              <a:lnSpc>
                <a:spcPct val="150000"/>
              </a:lnSpc>
            </a:pPr>
            <a:r>
              <a:rPr lang="es-ES" altLang="zh-CN" sz="2400" b="1" u="none" strike="noStrike" dirty="0">
                <a:solidFill>
                  <a:srgbClr val="000000"/>
                </a:solidFill>
                <a:latin typeface="Cambria" panose="02040503050406030204" pitchFamily="18" charset="0"/>
                <a:ea typeface="华文仿宋" panose="02010600040101010101" pitchFamily="2" charset="-122"/>
              </a:rPr>
              <a:t>5. Return Merge ( y1, y2, … , yk )</a:t>
            </a:r>
            <a:endParaRPr lang="zh-CN" altLang="en-US" sz="2400" b="1" dirty="0">
              <a:latin typeface="Cambria" panose="02040503050406030204" pitchFamily="18" charset="0"/>
              <a:ea typeface="华文仿宋" panose="02010600040101010101" pitchFamily="2" charset="-122"/>
            </a:endParaRPr>
          </a:p>
        </p:txBody>
      </p:sp>
      <p:sp>
        <p:nvSpPr>
          <p:cNvPr id="10" name="Rectangle 5">
            <a:extLst>
              <a:ext uri="{FF2B5EF4-FFF2-40B4-BE49-F238E27FC236}">
                <a16:creationId xmlns:a16="http://schemas.microsoft.com/office/drawing/2014/main" xmlns="" id="{03A55DC3-2307-4540-B6A0-A291B34CE5F1}"/>
              </a:ext>
            </a:extLst>
          </p:cNvPr>
          <p:cNvSpPr txBox="1">
            <a:spLocks noChangeArrowheads="1"/>
          </p:cNvSpPr>
          <p:nvPr/>
        </p:nvSpPr>
        <p:spPr bwMode="auto">
          <a:xfrm>
            <a:off x="1070387" y="1029013"/>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FF0000"/>
                </a:solidFill>
                <a:latin typeface="Cambria Math" panose="02040503050406030204" pitchFamily="18" charset="0"/>
                <a:ea typeface="华文仿宋" panose="02010600040101010101" pitchFamily="2" charset="-122"/>
              </a:rPr>
              <a:t>分治算法 </a:t>
            </a:r>
            <a:r>
              <a:rPr lang="en-US" altLang="zh-CN" sz="2400" kern="0" dirty="0">
                <a:solidFill>
                  <a:srgbClr val="000000"/>
                </a:solidFill>
                <a:latin typeface="Cambria Math" panose="02040503050406030204" pitchFamily="18" charset="0"/>
                <a:ea typeface="华文仿宋" panose="02010600040101010101" pitchFamily="2" charset="-122"/>
              </a:rPr>
              <a:t>Divide-and-Conquer(P)</a:t>
            </a:r>
          </a:p>
        </p:txBody>
      </p:sp>
      <p:sp>
        <p:nvSpPr>
          <p:cNvPr id="4" name="对话气泡: 椭圆形 3">
            <a:extLst>
              <a:ext uri="{FF2B5EF4-FFF2-40B4-BE49-F238E27FC236}">
                <a16:creationId xmlns:a16="http://schemas.microsoft.com/office/drawing/2014/main" xmlns="" id="{024982B5-7C6B-44A6-A4E9-55FE8FC3C7C3}"/>
              </a:ext>
            </a:extLst>
          </p:cNvPr>
          <p:cNvSpPr/>
          <p:nvPr/>
        </p:nvSpPr>
        <p:spPr>
          <a:xfrm>
            <a:off x="5237001" y="1859955"/>
            <a:ext cx="1049499" cy="66893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划分</a:t>
            </a:r>
          </a:p>
        </p:txBody>
      </p:sp>
      <p:sp>
        <p:nvSpPr>
          <p:cNvPr id="5" name="对话气泡: 椭圆形 4">
            <a:extLst>
              <a:ext uri="{FF2B5EF4-FFF2-40B4-BE49-F238E27FC236}">
                <a16:creationId xmlns:a16="http://schemas.microsoft.com/office/drawing/2014/main" xmlns="" id="{43AA1B1C-483D-4DBE-A369-F3088B486EB4}"/>
              </a:ext>
            </a:extLst>
          </p:cNvPr>
          <p:cNvSpPr/>
          <p:nvPr/>
        </p:nvSpPr>
        <p:spPr>
          <a:xfrm>
            <a:off x="6096000" y="2653025"/>
            <a:ext cx="1468772" cy="77597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求解子问题</a:t>
            </a:r>
          </a:p>
        </p:txBody>
      </p:sp>
      <p:sp>
        <p:nvSpPr>
          <p:cNvPr id="11" name="对话气泡: 椭圆形 10">
            <a:extLst>
              <a:ext uri="{FF2B5EF4-FFF2-40B4-BE49-F238E27FC236}">
                <a16:creationId xmlns:a16="http://schemas.microsoft.com/office/drawing/2014/main" xmlns="" id="{A15C9B21-0233-405E-9455-3D7BCF0CD1DF}"/>
              </a:ext>
            </a:extLst>
          </p:cNvPr>
          <p:cNvSpPr/>
          <p:nvPr/>
        </p:nvSpPr>
        <p:spPr>
          <a:xfrm>
            <a:off x="6025523" y="3826270"/>
            <a:ext cx="1304925" cy="51993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综合解</a:t>
            </a:r>
          </a:p>
        </p:txBody>
      </p:sp>
    </p:spTree>
    <p:extLst>
      <p:ext uri="{BB962C8B-B14F-4D97-AF65-F5344CB8AC3E}">
        <p14:creationId xmlns:p14="http://schemas.microsoft.com/office/powerpoint/2010/main" val="8270385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设计要点</a:t>
            </a:r>
          </a:p>
        </p:txBody>
      </p:sp>
      <p:sp>
        <p:nvSpPr>
          <p:cNvPr id="8" name="文本框 4">
            <a:extLst>
              <a:ext uri="{FF2B5EF4-FFF2-40B4-BE49-F238E27FC236}">
                <a16:creationId xmlns:a16="http://schemas.microsoft.com/office/drawing/2014/main" xmlns="" id="{99F5C48D-0BAD-418A-A90A-17C7DF1E18E4}"/>
              </a:ext>
            </a:extLst>
          </p:cNvPr>
          <p:cNvSpPr txBox="1">
            <a:spLocks noChangeArrowheads="1"/>
          </p:cNvSpPr>
          <p:nvPr/>
        </p:nvSpPr>
        <p:spPr bwMode="auto">
          <a:xfrm>
            <a:off x="1910740" y="1193227"/>
            <a:ext cx="7777162" cy="447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原问题可以划分或者归约为规模</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较小的子问题</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en-US" altLang="zh-CN" sz="24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a:t>
            </a:r>
            <a:r>
              <a:rPr kumimoji="0" lang="zh-CN" altLang="en-US" sz="24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子问题与原问题具有相同的性质</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a:t>
            </a:r>
            <a:r>
              <a:rPr kumimoji="0" lang="en-US" altLang="zh-CN" sz="24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a:t>
            </a:r>
            <a:r>
              <a:rPr kumimoji="0" lang="zh-CN" altLang="en-US" sz="24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子问题的求解彼此独立</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a:t>
            </a:r>
            <a:r>
              <a:rPr kumimoji="0" lang="en-US" altLang="zh-CN" sz="24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a:t>
            </a:r>
            <a:r>
              <a:rPr kumimoji="0" lang="zh-CN" altLang="en-US" sz="24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划分时子问题的规模尽可能均衡</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子问题规模足够小时可直接求解</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子问题的解综合得到原问题的解</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算法实现：递归或迭代</a:t>
            </a:r>
            <a:endPar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16213164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分治算法时间分析</a:t>
            </a:r>
          </a:p>
        </p:txBody>
      </p:sp>
      <p:sp>
        <p:nvSpPr>
          <p:cNvPr id="8" name="文本框 4">
            <a:extLst>
              <a:ext uri="{FF2B5EF4-FFF2-40B4-BE49-F238E27FC236}">
                <a16:creationId xmlns:a16="http://schemas.microsoft.com/office/drawing/2014/main" xmlns="" id="{99F5C48D-0BAD-418A-A90A-17C7DF1E18E4}"/>
              </a:ext>
            </a:extLst>
          </p:cNvPr>
          <p:cNvSpPr txBox="1">
            <a:spLocks noChangeArrowheads="1"/>
          </p:cNvSpPr>
          <p:nvPr/>
        </p:nvSpPr>
        <p:spPr bwMode="auto">
          <a:xfrm>
            <a:off x="1910740" y="1193227"/>
            <a:ext cx="7777162" cy="391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lang="zh-CN" altLang="en-US" sz="2400" b="1" kern="0" dirty="0">
                <a:solidFill>
                  <a:prstClr val="black"/>
                </a:solidFill>
                <a:latin typeface="华文仿宋" panose="02010600040101010101" pitchFamily="2" charset="-122"/>
                <a:ea typeface="华文仿宋" panose="02010600040101010101" pitchFamily="2" charset="-122"/>
              </a:rPr>
              <a:t>时间复杂度函数的递归方程</a:t>
            </a:r>
            <a:endPar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pl-PL" altLang="zh-CN" sz="2400" b="1" i="0" u="none" strike="noStrike" kern="0" cap="none" spc="0" normalizeH="0" baseline="0" noProof="0" dirty="0">
                <a:ln>
                  <a:noFill/>
                </a:ln>
                <a:solidFill>
                  <a:srgbClr val="0070C0"/>
                </a:solidFill>
                <a:effectLst/>
                <a:uLnTx/>
                <a:uFillTx/>
                <a:ea typeface="华文仿宋" panose="02010600040101010101" pitchFamily="2" charset="-122"/>
                <a:cs typeface="Calibri" panose="020F0502020204030204" pitchFamily="34" charset="0"/>
              </a:rPr>
              <a:t>W(n)=W(|P1|)+W(|P2|)+...+W(|Pk|)+f(n)</a:t>
            </a:r>
          </a:p>
          <a:p>
            <a:pPr marL="0" marR="0" lvl="0" indent="0" defTabSz="914400" eaLnBrk="0" fontAlgn="base" latinLnBrk="0" hangingPunct="0">
              <a:lnSpc>
                <a:spcPct val="150000"/>
              </a:lnSpc>
              <a:spcBef>
                <a:spcPct val="0"/>
              </a:spcBef>
              <a:spcAft>
                <a:spcPct val="0"/>
              </a:spcAft>
              <a:buClrTx/>
              <a:buSzTx/>
              <a:buFontTx/>
              <a:buNone/>
              <a:tabLst/>
              <a:defRPr/>
            </a:pPr>
            <a:r>
              <a:rPr kumimoji="0" lang="pl-PL" altLang="zh-CN" sz="2400" b="1" i="0" u="none" strike="noStrike" kern="0" cap="none" spc="0" normalizeH="0" baseline="0" noProof="0" dirty="0">
                <a:ln>
                  <a:noFill/>
                </a:ln>
                <a:solidFill>
                  <a:srgbClr val="0070C0"/>
                </a:solidFill>
                <a:effectLst/>
                <a:uLnTx/>
                <a:uFillTx/>
                <a:ea typeface="华文仿宋" panose="02010600040101010101" pitchFamily="2" charset="-122"/>
                <a:cs typeface="Calibri" panose="020F0502020204030204" pitchFamily="34" charset="0"/>
              </a:rPr>
              <a:t>W(c)=C</a:t>
            </a:r>
            <a:endParaRPr kumimoji="0" lang="en-US" altLang="zh-CN" sz="2400" b="1" i="0" u="none" strike="noStrike" kern="0" cap="none" spc="0" normalizeH="0" baseline="0" noProof="0" dirty="0">
              <a:ln>
                <a:noFill/>
              </a:ln>
              <a:solidFill>
                <a:srgbClr val="0070C0"/>
              </a:solidFill>
              <a:effectLst/>
              <a:uLnTx/>
              <a:uFillTx/>
              <a:ea typeface="华文仿宋" panose="02010600040101010101" pitchFamily="2" charset="-122"/>
              <a:cs typeface="Calibri" panose="020F0502020204030204" pitchFamily="34" charset="0"/>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P1, P2, …, Pk </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为划分后产生的子问题</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f(n)</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为划分子问题以及将子问题的解</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综合得到原问题解的总工作量</a:t>
            </a:r>
            <a:endPar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规模为</a:t>
            </a: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c</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的最小子问题的工作量为</a:t>
            </a: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C</a:t>
            </a:r>
          </a:p>
        </p:txBody>
      </p:sp>
    </p:spTree>
    <p:extLst>
      <p:ext uri="{BB962C8B-B14F-4D97-AF65-F5344CB8AC3E}">
        <p14:creationId xmlns:p14="http://schemas.microsoft.com/office/powerpoint/2010/main" val="41285850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芯片测试</a:t>
            </a:r>
          </a:p>
        </p:txBody>
      </p:sp>
      <p:sp>
        <p:nvSpPr>
          <p:cNvPr id="8" name="文本框 4">
            <a:extLst>
              <a:ext uri="{FF2B5EF4-FFF2-40B4-BE49-F238E27FC236}">
                <a16:creationId xmlns:a16="http://schemas.microsoft.com/office/drawing/2014/main" xmlns="" id="{99F5C48D-0BAD-418A-A90A-17C7DF1E18E4}"/>
              </a:ext>
            </a:extLst>
          </p:cNvPr>
          <p:cNvSpPr txBox="1">
            <a:spLocks noChangeArrowheads="1"/>
          </p:cNvSpPr>
          <p:nvPr/>
        </p:nvSpPr>
        <p:spPr bwMode="auto">
          <a:xfrm>
            <a:off x="1191317" y="1470226"/>
            <a:ext cx="7777162" cy="502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测试方法</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2060"/>
                </a:solidFill>
                <a:effectLst/>
                <a:uLnTx/>
                <a:uFillTx/>
                <a:ea typeface="华文仿宋" panose="02010600040101010101" pitchFamily="2" charset="-122"/>
                <a:cs typeface="Calibri" panose="020F0502020204030204" pitchFamily="34" charset="0"/>
              </a:rPr>
              <a:t>将</a:t>
            </a:r>
            <a:r>
              <a:rPr kumimoji="0" lang="en-US" altLang="zh-CN" sz="2400" b="1" i="0" u="none" strike="noStrike" kern="0" cap="none" spc="0" normalizeH="0" baseline="0" noProof="0" dirty="0">
                <a:ln>
                  <a:noFill/>
                </a:ln>
                <a:solidFill>
                  <a:srgbClr val="002060"/>
                </a:solidFill>
                <a:effectLst/>
                <a:uLnTx/>
                <a:uFillTx/>
                <a:ea typeface="华文仿宋" panose="02010600040101010101" pitchFamily="2" charset="-122"/>
                <a:cs typeface="Calibri" panose="020F0502020204030204" pitchFamily="34" charset="0"/>
              </a:rPr>
              <a:t>2</a:t>
            </a:r>
            <a:r>
              <a:rPr kumimoji="0" lang="zh-CN" altLang="en-US" sz="2400" b="1" i="0" u="none" strike="noStrike" kern="0" cap="none" spc="0" normalizeH="0" baseline="0" noProof="0" dirty="0">
                <a:ln>
                  <a:noFill/>
                </a:ln>
                <a:solidFill>
                  <a:srgbClr val="002060"/>
                </a:solidFill>
                <a:effectLst/>
                <a:uLnTx/>
                <a:uFillTx/>
                <a:ea typeface="华文仿宋" panose="02010600040101010101" pitchFamily="2" charset="-122"/>
                <a:cs typeface="Calibri" panose="020F0502020204030204" pitchFamily="34" charset="0"/>
              </a:rPr>
              <a:t>片芯片（</a:t>
            </a:r>
            <a:r>
              <a:rPr kumimoji="0" lang="en-US" altLang="zh-CN" sz="2400" b="1" i="0" u="none" strike="noStrike" kern="0" cap="none" spc="0" normalizeH="0" baseline="0" noProof="0" dirty="0">
                <a:ln>
                  <a:noFill/>
                </a:ln>
                <a:solidFill>
                  <a:srgbClr val="002060"/>
                </a:solidFill>
                <a:effectLst/>
                <a:uLnTx/>
                <a:uFillTx/>
                <a:ea typeface="华文仿宋" panose="02010600040101010101" pitchFamily="2" charset="-122"/>
                <a:cs typeface="Calibri" panose="020F0502020204030204" pitchFamily="34" charset="0"/>
              </a:rPr>
              <a:t>A</a:t>
            </a:r>
            <a:r>
              <a:rPr kumimoji="0" lang="zh-CN" altLang="en-US" sz="2400" b="1" i="0" u="none" strike="noStrike" kern="0" cap="none" spc="0" normalizeH="0" baseline="0" noProof="0" dirty="0">
                <a:ln>
                  <a:noFill/>
                </a:ln>
                <a:solidFill>
                  <a:srgbClr val="002060"/>
                </a:solidFill>
                <a:effectLst/>
                <a:uLnTx/>
                <a:uFillTx/>
                <a:ea typeface="华文仿宋" panose="02010600040101010101" pitchFamily="2" charset="-122"/>
                <a:cs typeface="Calibri" panose="020F0502020204030204" pitchFamily="34" charset="0"/>
              </a:rPr>
              <a:t>和</a:t>
            </a:r>
            <a:r>
              <a:rPr kumimoji="0" lang="en-US" altLang="zh-CN" sz="2400" b="1" i="0" u="none" strike="noStrike" kern="0" cap="none" spc="0" normalizeH="0" baseline="0" noProof="0" dirty="0">
                <a:ln>
                  <a:noFill/>
                </a:ln>
                <a:solidFill>
                  <a:srgbClr val="002060"/>
                </a:solidFill>
                <a:effectLst/>
                <a:uLnTx/>
                <a:uFillTx/>
                <a:ea typeface="华文仿宋" panose="02010600040101010101" pitchFamily="2" charset="-122"/>
                <a:cs typeface="Calibri" panose="020F0502020204030204" pitchFamily="34" charset="0"/>
              </a:rPr>
              <a:t>B</a:t>
            </a:r>
            <a:r>
              <a:rPr kumimoji="0" lang="zh-CN" altLang="en-US" sz="2400" b="1" i="0" u="none" strike="noStrike" kern="0" cap="none" spc="0" normalizeH="0" baseline="0" noProof="0" dirty="0">
                <a:ln>
                  <a:noFill/>
                </a:ln>
                <a:solidFill>
                  <a:srgbClr val="002060"/>
                </a:solidFill>
                <a:effectLst/>
                <a:uLnTx/>
                <a:uFillTx/>
                <a:ea typeface="华文仿宋" panose="02010600040101010101" pitchFamily="2" charset="-122"/>
                <a:cs typeface="Calibri" panose="020F0502020204030204" pitchFamily="34" charset="0"/>
              </a:rPr>
              <a:t>）置于测试台上，互相进行测试，测试报告是“好”或“坏”，只取其一</a:t>
            </a:r>
            <a:r>
              <a:rPr kumimoji="0" lang="en-US" altLang="zh-CN" sz="2400" b="1" i="0" u="none" strike="noStrike" kern="0" cap="none" spc="0" normalizeH="0" baseline="0" noProof="0" dirty="0">
                <a:ln>
                  <a:noFill/>
                </a:ln>
                <a:solidFill>
                  <a:srgbClr val="002060"/>
                </a:solidFill>
                <a:effectLst/>
                <a:uLnTx/>
                <a:uFillTx/>
                <a:ea typeface="华文仿宋" panose="02010600040101010101" pitchFamily="2" charset="-122"/>
                <a:cs typeface="Calibri" panose="020F0502020204030204" pitchFamily="34" charset="0"/>
              </a:rPr>
              <a:t>.</a:t>
            </a:r>
          </a:p>
          <a:p>
            <a:pPr marL="0" marR="0" lvl="0" indent="0" defTabSz="914400" eaLnBrk="0" fontAlgn="base" latinLnBrk="0" hangingPunct="0">
              <a:lnSpc>
                <a:spcPct val="150000"/>
              </a:lnSpc>
              <a:spcBef>
                <a:spcPct val="0"/>
              </a:spcBef>
              <a:spcAft>
                <a:spcPct val="0"/>
              </a:spcAft>
              <a:buClrTx/>
              <a:buSzTx/>
              <a:buFontTx/>
              <a:buNone/>
              <a:tabLst/>
              <a:defRPr/>
            </a:pPr>
            <a:endParaRPr lang="en-US" altLang="zh-CN" sz="2400" b="1" kern="0" dirty="0">
              <a:solidFill>
                <a:srgbClr val="002060"/>
              </a:solidFill>
              <a:ea typeface="华文仿宋" panose="02010600040101010101" pitchFamily="2" charset="-122"/>
              <a:cs typeface="Calibri" panose="020F0502020204030204" pitchFamily="34" charset="0"/>
            </a:endParaRPr>
          </a:p>
          <a:p>
            <a:pPr marL="0" marR="0" lvl="0" indent="0" defTabSz="914400" eaLnBrk="0" fontAlgn="base" latinLnBrk="0" hangingPunct="0">
              <a:lnSpc>
                <a:spcPct val="150000"/>
              </a:lnSpc>
              <a:spcBef>
                <a:spcPct val="0"/>
              </a:spcBef>
              <a:spcAft>
                <a:spcPct val="0"/>
              </a:spcAft>
              <a:buClrTx/>
              <a:buSzTx/>
              <a:buFontTx/>
              <a:buNone/>
              <a:tabLst/>
              <a:defRPr/>
            </a:pPr>
            <a:endParaRPr kumimoji="0" lang="en-US" altLang="zh-CN" sz="2400" b="1" i="0" u="none" strike="noStrike" kern="0" cap="none" spc="0" normalizeH="0" baseline="0" noProof="0" dirty="0">
              <a:ln>
                <a:noFill/>
              </a:ln>
              <a:solidFill>
                <a:srgbClr val="002060"/>
              </a:solidFill>
              <a:effectLst/>
              <a:uLnTx/>
              <a:uFillTx/>
              <a:ea typeface="华文仿宋" panose="02010600040101010101" pitchFamily="2" charset="-122"/>
              <a:cs typeface="Calibri" panose="020F0502020204030204" pitchFamily="34" charset="0"/>
            </a:endParaRPr>
          </a:p>
          <a:p>
            <a:pPr marL="0" marR="0" lvl="0" indent="0" defTabSz="914400" eaLnBrk="0" fontAlgn="base" latinLnBrk="0" hangingPunct="0">
              <a:lnSpc>
                <a:spcPct val="150000"/>
              </a:lnSpc>
              <a:spcBef>
                <a:spcPct val="0"/>
              </a:spcBef>
              <a:spcAft>
                <a:spcPct val="0"/>
              </a:spcAft>
              <a:buClrTx/>
              <a:buSzTx/>
              <a:buFontTx/>
              <a:buNone/>
              <a:tabLst/>
              <a:defRPr/>
            </a:pPr>
            <a:endParaRPr kumimoji="0" lang="en-US" altLang="zh-CN" sz="2400" b="1" i="0" u="none" strike="noStrike" kern="0" cap="none" spc="0" normalizeH="0" baseline="0" noProof="0" dirty="0">
              <a:ln>
                <a:noFill/>
              </a:ln>
              <a:solidFill>
                <a:srgbClr val="002060"/>
              </a:solidFill>
              <a:effectLst/>
              <a:uLnTx/>
              <a:uFillTx/>
              <a:ea typeface="华文仿宋" panose="02010600040101010101" pitchFamily="2" charset="-122"/>
              <a:cs typeface="Calibri" panose="020F0502020204030204" pitchFamily="34" charset="0"/>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srgbClr val="002060"/>
                </a:solidFill>
                <a:effectLst/>
                <a:uLnTx/>
                <a:uFillTx/>
                <a:latin typeface="华文仿宋" panose="02010600040101010101" pitchFamily="2" charset="-122"/>
                <a:ea typeface="华文仿宋" panose="02010600040101010101" pitchFamily="2" charset="-122"/>
              </a:rPr>
              <a:t>•</a:t>
            </a:r>
            <a:r>
              <a:rPr kumimoji="0" lang="zh-CN" altLang="en-US" sz="2400" b="1" i="0" u="none" strike="noStrike" kern="0" cap="none" spc="0" normalizeH="0" baseline="0" noProof="0" dirty="0">
                <a:ln>
                  <a:noFill/>
                </a:ln>
                <a:solidFill>
                  <a:srgbClr val="002060"/>
                </a:solidFill>
                <a:effectLst/>
                <a:uLnTx/>
                <a:uFillTx/>
                <a:latin typeface="华文仿宋" panose="02010600040101010101" pitchFamily="2" charset="-122"/>
                <a:ea typeface="华文仿宋" panose="02010600040101010101" pitchFamily="2" charset="-122"/>
              </a:rPr>
              <a:t>好芯片的报告一定是正确的，坏芯片的报告是不确定的（可能会出错）</a:t>
            </a:r>
          </a:p>
          <a:p>
            <a:pPr marL="0" marR="0" lvl="0" indent="0" defTabSz="914400" eaLnBrk="0" fontAlgn="base" latinLnBrk="0" hangingPunct="0">
              <a:lnSpc>
                <a:spcPct val="150000"/>
              </a:lnSpc>
              <a:spcBef>
                <a:spcPct val="0"/>
              </a:spcBef>
              <a:spcAft>
                <a:spcPct val="0"/>
              </a:spcAft>
              <a:buClrTx/>
              <a:buSzTx/>
              <a:buFontTx/>
              <a:buNone/>
              <a:tabLst/>
              <a:defRPr/>
            </a:pPr>
            <a:endPar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FF0000"/>
                </a:solidFill>
                <a:latin typeface="Cambria Math" panose="02040503050406030204" pitchFamily="18" charset="0"/>
                <a:ea typeface="华文仿宋" panose="02010600040101010101" pitchFamily="2" charset="-122"/>
              </a:rPr>
              <a:t>一次测试过程</a:t>
            </a:r>
            <a:endParaRPr lang="en-US" altLang="zh-CN" sz="2400" kern="0" dirty="0">
              <a:solidFill>
                <a:srgbClr val="000000"/>
              </a:solidFill>
              <a:latin typeface="Cambria Math" panose="02040503050406030204" pitchFamily="18" charset="0"/>
              <a:ea typeface="华文仿宋" panose="02010600040101010101" pitchFamily="2" charset="-122"/>
            </a:endParaRPr>
          </a:p>
        </p:txBody>
      </p:sp>
      <p:pic>
        <p:nvPicPr>
          <p:cNvPr id="2" name="图片 1">
            <a:extLst>
              <a:ext uri="{FF2B5EF4-FFF2-40B4-BE49-F238E27FC236}">
                <a16:creationId xmlns:a16="http://schemas.microsoft.com/office/drawing/2014/main" xmlns="" id="{63021048-12AE-4A48-AA8C-4D05FE0AD3D1}"/>
              </a:ext>
            </a:extLst>
          </p:cNvPr>
          <p:cNvPicPr>
            <a:picLocks noChangeAspect="1"/>
          </p:cNvPicPr>
          <p:nvPr/>
        </p:nvPicPr>
        <p:blipFill>
          <a:blip r:embed="rId3"/>
          <a:stretch>
            <a:fillRect/>
          </a:stretch>
        </p:blipFill>
        <p:spPr>
          <a:xfrm>
            <a:off x="2464487" y="3239220"/>
            <a:ext cx="5230821" cy="1487553"/>
          </a:xfrm>
          <a:prstGeom prst="rect">
            <a:avLst/>
          </a:prstGeom>
        </p:spPr>
      </p:pic>
    </p:spTree>
    <p:extLst>
      <p:ext uri="{BB962C8B-B14F-4D97-AF65-F5344CB8AC3E}">
        <p14:creationId xmlns:p14="http://schemas.microsoft.com/office/powerpoint/2010/main" val="27527635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芯片测试</a:t>
            </a: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FF0000"/>
                </a:solidFill>
                <a:latin typeface="Cambria Math" panose="02040503050406030204" pitchFamily="18" charset="0"/>
                <a:ea typeface="华文仿宋" panose="02010600040101010101" pitchFamily="2" charset="-122"/>
              </a:rPr>
              <a:t>测试结果分析</a:t>
            </a:r>
            <a:endParaRPr lang="en-US" altLang="zh-CN" sz="2400" kern="0" dirty="0">
              <a:solidFill>
                <a:srgbClr val="000000"/>
              </a:solidFill>
              <a:latin typeface="Cambria Math" panose="02040503050406030204" pitchFamily="18" charset="0"/>
              <a:ea typeface="华文仿宋" panose="02010600040101010101" pitchFamily="2" charset="-122"/>
            </a:endParaRPr>
          </a:p>
        </p:txBody>
      </p:sp>
      <p:pic>
        <p:nvPicPr>
          <p:cNvPr id="3" name="图片 2">
            <a:extLst>
              <a:ext uri="{FF2B5EF4-FFF2-40B4-BE49-F238E27FC236}">
                <a16:creationId xmlns:a16="http://schemas.microsoft.com/office/drawing/2014/main" xmlns="" id="{FE139F7B-2430-480D-B536-F3F1B6B01CB8}"/>
              </a:ext>
            </a:extLst>
          </p:cNvPr>
          <p:cNvPicPr>
            <a:picLocks noChangeAspect="1"/>
          </p:cNvPicPr>
          <p:nvPr/>
        </p:nvPicPr>
        <p:blipFill>
          <a:blip r:embed="rId3"/>
          <a:stretch>
            <a:fillRect/>
          </a:stretch>
        </p:blipFill>
        <p:spPr>
          <a:xfrm>
            <a:off x="2605737" y="1743881"/>
            <a:ext cx="6980525" cy="4090771"/>
          </a:xfrm>
          <a:prstGeom prst="rect">
            <a:avLst/>
          </a:prstGeom>
        </p:spPr>
      </p:pic>
    </p:spTree>
    <p:extLst>
      <p:ext uri="{BB962C8B-B14F-4D97-AF65-F5344CB8AC3E}">
        <p14:creationId xmlns:p14="http://schemas.microsoft.com/office/powerpoint/2010/main" val="4789108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递归方程</a:t>
            </a:r>
            <a:endPar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Rectangle 5">
                <a:extLst>
                  <a:ext uri="{FF2B5EF4-FFF2-40B4-BE49-F238E27FC236}">
                    <a16:creationId xmlns:a16="http://schemas.microsoft.com/office/drawing/2014/main" xmlns="" id="{0886A721-5C49-4276-A9FA-C75517E9D53A}"/>
                  </a:ext>
                </a:extLst>
              </p:cNvPr>
              <p:cNvSpPr txBox="1">
                <a:spLocks noChangeArrowheads="1"/>
              </p:cNvSpPr>
              <p:nvPr/>
            </p:nvSpPr>
            <p:spPr bwMode="auto">
              <a:xfrm>
                <a:off x="2279576" y="1196752"/>
                <a:ext cx="7056784" cy="304663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Cambria Math" panose="02040503050406030204" pitchFamily="18" charset="0"/>
                    <a:ea typeface="华文仿宋" panose="02010600040101010101" pitchFamily="2" charset="-122"/>
                  </a:rPr>
                  <a:t> </a:t>
                </a:r>
                <a:r>
                  <a:rPr lang="en-US" altLang="zh-CN" kern="0" dirty="0">
                    <a:solidFill>
                      <a:srgbClr val="FF0000"/>
                    </a:solidFill>
                    <a:latin typeface="Cambria Math" panose="02040503050406030204" pitchFamily="18" charset="0"/>
                    <a:ea typeface="华文仿宋" panose="02010600040101010101" pitchFamily="2" charset="-122"/>
                  </a:rPr>
                  <a:t>Fibonacci</a:t>
                </a:r>
                <a:r>
                  <a:rPr lang="zh-CN" altLang="en-US" kern="0" dirty="0">
                    <a:solidFill>
                      <a:srgbClr val="FF0000"/>
                    </a:solidFill>
                    <a:latin typeface="Cambria Math" panose="02040503050406030204" pitchFamily="18" charset="0"/>
                    <a:ea typeface="华文仿宋" panose="02010600040101010101" pitchFamily="2" charset="-122"/>
                  </a:rPr>
                  <a:t>数</a:t>
                </a:r>
              </a:p>
              <a:p>
                <a:pPr>
                  <a:lnSpc>
                    <a:spcPct val="150000"/>
                  </a:lnSpc>
                  <a:buClr>
                    <a:srgbClr val="666600"/>
                  </a:buClr>
                  <a:buFont typeface="Wingdings" panose="05000000000000000000" pitchFamily="2" charset="2"/>
                  <a:buNone/>
                  <a:defRPr/>
                </a:pPr>
                <a:r>
                  <a:rPr lang="en-US" altLang="zh-CN" sz="2400" kern="0" dirty="0">
                    <a:solidFill>
                      <a:srgbClr val="000000"/>
                    </a:solidFill>
                    <a:latin typeface="Verdana"/>
                  </a:rPr>
                  <a:t>   </a:t>
                </a:r>
                <a:r>
                  <a:rPr lang="en-US" altLang="zh-CN" sz="2400" kern="0" dirty="0">
                    <a:solidFill>
                      <a:srgbClr val="0070C0"/>
                    </a:solidFill>
                    <a:latin typeface="Verdana"/>
                  </a:rPr>
                  <a:t>1,1,2,3,5,8,13,21,34,55…</a:t>
                </a:r>
              </a:p>
              <a:p>
                <a:pPr>
                  <a:lnSpc>
                    <a:spcPct val="150000"/>
                  </a:lnSpc>
                  <a:buClr>
                    <a:srgbClr val="666600"/>
                  </a:buClr>
                  <a:buFont typeface="Wingdings" panose="05000000000000000000" pitchFamily="2" charset="2"/>
                  <a:buNone/>
                  <a:defRPr/>
                </a:pPr>
                <a:r>
                  <a:rPr lang="zh-CN" altLang="en-US" sz="2400" kern="0" dirty="0">
                    <a:solidFill>
                      <a:prstClr val="black"/>
                    </a:solidFill>
                    <a:latin typeface="华文仿宋" panose="02010600040101010101" pitchFamily="2" charset="-122"/>
                    <a:ea typeface="华文仿宋" panose="02010600040101010101" pitchFamily="2" charset="-122"/>
                  </a:rPr>
                  <a:t>递推方程：</a:t>
                </a:r>
                <a14:m>
                  <m:oMath xmlns:m="http://schemas.openxmlformats.org/officeDocument/2006/math">
                    <m:sSub>
                      <m:sSubPr>
                        <m:ctrlPr>
                          <a:rPr lang="zh-CN" altLang="zh-CN" sz="2400" i="1" kern="100" smtClean="0">
                            <a:solidFill>
                              <a:prstClr val="black"/>
                            </a:solidFill>
                            <a:latin typeface="Cambria Math"/>
                            <a:ea typeface="Cambria Math" panose="02040503050406030204" pitchFamily="18" charset="0"/>
                            <a:cs typeface="Times New Roman" panose="02020603050405020304" pitchFamily="18" charset="0"/>
                          </a:rPr>
                        </m:ctrlPr>
                      </m:sSubPr>
                      <m:e>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𝒇</m:t>
                        </m:r>
                      </m:e>
                      <m:sub>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𝒏</m:t>
                        </m:r>
                      </m:sub>
                    </m:sSub>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prstClr val="black"/>
                            </a:solidFill>
                            <a:latin typeface="Cambria Math"/>
                            <a:ea typeface="Cambria Math" panose="02040503050406030204" pitchFamily="18" charset="0"/>
                            <a:cs typeface="Times New Roman" panose="02020603050405020304" pitchFamily="18" charset="0"/>
                          </a:rPr>
                        </m:ctrlPr>
                      </m:sSubPr>
                      <m:e>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𝒇</m:t>
                        </m:r>
                      </m:e>
                      <m:sub>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𝒏</m:t>
                        </m:r>
                        <m:r>
                          <a:rPr lang="zh-CN" altLang="en-US" sz="2400" i="1" kern="100">
                            <a:solidFill>
                              <a:prstClr val="black"/>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prstClr val="black"/>
                            </a:solidFill>
                            <a:latin typeface="Cambria Math"/>
                            <a:ea typeface="Cambria Math" panose="02040503050406030204" pitchFamily="18" charset="0"/>
                            <a:cs typeface="Times New Roman" panose="02020603050405020304" pitchFamily="18" charset="0"/>
                          </a:rPr>
                        </m:ctrlPr>
                      </m:sSubPr>
                      <m:e>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𝒇</m:t>
                        </m:r>
                      </m:e>
                      <m:sub>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𝒏</m:t>
                        </m:r>
                        <m:r>
                          <a:rPr lang="zh-CN" altLang="en-US" sz="2400" i="1" kern="100">
                            <a:solidFill>
                              <a:prstClr val="black"/>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𝟐</m:t>
                        </m:r>
                      </m:sub>
                    </m:sSub>
                  </m:oMath>
                </a14:m>
                <a:endParaRPr lang="en-US" altLang="zh-CN" sz="2400" kern="100" dirty="0">
                  <a:solidFill>
                    <a:prstClr val="black"/>
                  </a:solidFill>
                  <a:latin typeface="Calibri" panose="020F0502020204030204" pitchFamily="34" charset="0"/>
                  <a:ea typeface="宋体" panose="0201060003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en-US" altLang="zh-CN" sz="2400" kern="1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        </a:t>
                </a:r>
                <a:r>
                  <a:rPr lang="zh-CN" altLang="en-US" sz="2400" kern="10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初值：</a:t>
                </a:r>
                <a14:m>
                  <m:oMath xmlns:m="http://schemas.openxmlformats.org/officeDocument/2006/math">
                    <m:sSub>
                      <m:sSubPr>
                        <m:ctrlPr>
                          <a:rPr lang="zh-CN" altLang="zh-CN" sz="2400" i="1" kern="100" smtClean="0">
                            <a:solidFill>
                              <a:prstClr val="black"/>
                            </a:solidFill>
                            <a:latin typeface="Cambria Math"/>
                            <a:ea typeface="Cambria Math" panose="02040503050406030204" pitchFamily="18" charset="0"/>
                            <a:cs typeface="Times New Roman" panose="02020603050405020304" pitchFamily="18" charset="0"/>
                          </a:rPr>
                        </m:ctrlPr>
                      </m:sSubPr>
                      <m:e>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𝒇</m:t>
                        </m:r>
                      </m:e>
                      <m:sub>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kern="100">
                            <a:solidFill>
                              <a:prstClr val="black"/>
                            </a:solidFill>
                            <a:latin typeface="Cambria Math"/>
                            <a:ea typeface="Cambria Math" panose="02040503050406030204" pitchFamily="18" charset="0"/>
                            <a:cs typeface="Times New Roman" panose="02020603050405020304" pitchFamily="18" charset="0"/>
                          </a:rPr>
                        </m:ctrlPr>
                      </m:sSubPr>
                      <m:e>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𝒇</m:t>
                        </m:r>
                      </m:e>
                      <m:sub>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𝟏</m:t>
                    </m:r>
                  </m:oMath>
                </a14:m>
                <a:endParaRPr lang="en-US" altLang="zh-CN" sz="2400" kern="0" dirty="0">
                  <a:solidFill>
                    <a:srgbClr val="0070C0"/>
                  </a:solidFill>
                  <a:latin typeface="华文仿宋" panose="02010600040101010101" pitchFamily="2" charset="-122"/>
                  <a:ea typeface="华文仿宋" panose="02010600040101010101" pitchFamily="2" charset="-122"/>
                </a:endParaRPr>
              </a:p>
              <a:p>
                <a:pPr eaLnBrk="1" hangingPunct="1">
                  <a:buClr>
                    <a:srgbClr val="666600"/>
                  </a:buClr>
                  <a:defRPr/>
                </a:pPr>
                <a:r>
                  <a:rPr lang="zh-CN" altLang="en-US" kern="0" dirty="0">
                    <a:solidFill>
                      <a:srgbClr val="FF0000"/>
                    </a:solidFill>
                    <a:latin typeface="华文仿宋" panose="02010600040101010101" pitchFamily="2" charset="-122"/>
                    <a:ea typeface="华文仿宋" panose="02010600040101010101" pitchFamily="2" charset="-122"/>
                  </a:rPr>
                  <a:t>求解</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rPr>
                  <a:t> </a:t>
                </a:r>
                <a:endParaRPr lang="en-US" altLang="zh-CN" kern="0" dirty="0">
                  <a:solidFill>
                    <a:srgbClr val="000000"/>
                  </a:solidFill>
                  <a:latin typeface="华文仿宋" panose="02010600040101010101" pitchFamily="2" charset="-122"/>
                  <a:ea typeface="华文仿宋" panose="02010600040101010101" pitchFamily="2" charset="-122"/>
                </a:endParaRPr>
              </a:p>
            </p:txBody>
          </p:sp>
        </mc:Choice>
        <mc:Fallback xmlns="">
          <p:sp>
            <p:nvSpPr>
              <p:cNvPr id="5" name="Rectangle 5">
                <a:extLst>
                  <a:ext uri="{FF2B5EF4-FFF2-40B4-BE49-F238E27FC236}">
                    <a16:creationId xmlns:a16="http://schemas.microsoft.com/office/drawing/2014/main" id="{0886A721-5C49-4276-A9FA-C75517E9D53A}"/>
                  </a:ext>
                </a:extLst>
              </p:cNvPr>
              <p:cNvSpPr txBox="1">
                <a:spLocks noRot="1" noChangeAspect="1" noMove="1" noResize="1" noEditPoints="1" noAdjustHandles="1" noChangeArrowheads="1" noChangeShapeType="1" noTextEdit="1"/>
              </p:cNvSpPr>
              <p:nvPr/>
            </p:nvSpPr>
            <p:spPr bwMode="auto">
              <a:xfrm>
                <a:off x="2279576" y="1196752"/>
                <a:ext cx="7056784" cy="3046636"/>
              </a:xfrm>
              <a:prstGeom prst="rect">
                <a:avLst/>
              </a:prstGeom>
              <a:blipFill>
                <a:blip r:embed="rId3"/>
                <a:stretch>
                  <a:fillRect l="-1382" t="-2600" b="-600"/>
                </a:stretch>
              </a:blipFill>
              <a:ln>
                <a:noFill/>
              </a:ln>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xmlns="" id="{AB6122C4-E0D0-486D-B729-9A58857E93BE}"/>
              </a:ext>
            </a:extLst>
          </p:cNvPr>
          <p:cNvPicPr>
            <a:picLocks noChangeAspect="1"/>
          </p:cNvPicPr>
          <p:nvPr/>
        </p:nvPicPr>
        <p:blipFill>
          <a:blip r:embed="rId4"/>
          <a:stretch>
            <a:fillRect/>
          </a:stretch>
        </p:blipFill>
        <p:spPr>
          <a:xfrm>
            <a:off x="7220208" y="1344634"/>
            <a:ext cx="2692216" cy="2774074"/>
          </a:xfrm>
          <a:prstGeom prst="rect">
            <a:avLst/>
          </a:prstGeom>
        </p:spPr>
      </p:pic>
      <p:pic>
        <p:nvPicPr>
          <p:cNvPr id="6" name="图片 5">
            <a:extLst>
              <a:ext uri="{FF2B5EF4-FFF2-40B4-BE49-F238E27FC236}">
                <a16:creationId xmlns:a16="http://schemas.microsoft.com/office/drawing/2014/main" xmlns="" id="{DF9A9261-3907-4B0C-B3EC-FA9543FD307D}"/>
              </a:ext>
            </a:extLst>
          </p:cNvPr>
          <p:cNvPicPr>
            <a:picLocks noChangeAspect="1"/>
          </p:cNvPicPr>
          <p:nvPr/>
        </p:nvPicPr>
        <p:blipFill>
          <a:blip r:embed="rId5"/>
          <a:stretch>
            <a:fillRect/>
          </a:stretch>
        </p:blipFill>
        <p:spPr>
          <a:xfrm>
            <a:off x="2516542" y="4517652"/>
            <a:ext cx="7033870" cy="1280271"/>
          </a:xfrm>
          <a:prstGeom prst="rect">
            <a:avLst/>
          </a:prstGeom>
        </p:spPr>
      </p:pic>
    </p:spTree>
    <p:extLst>
      <p:ext uri="{BB962C8B-B14F-4D97-AF65-F5344CB8AC3E}">
        <p14:creationId xmlns:p14="http://schemas.microsoft.com/office/powerpoint/2010/main" val="3374131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芯片测试</a:t>
            </a: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C00000"/>
                </a:solidFill>
                <a:latin typeface="Cambria Math" panose="02040503050406030204" pitchFamily="18" charset="0"/>
                <a:ea typeface="华文仿宋" panose="02010600040101010101" pitchFamily="2" charset="-122"/>
              </a:rPr>
              <a:t>问题描述</a:t>
            </a:r>
            <a:endParaRPr lang="en-US" altLang="zh-CN" sz="2400" kern="0" dirty="0">
              <a:solidFill>
                <a:srgbClr val="C00000"/>
              </a:solidFill>
              <a:latin typeface="Cambria Math" panose="02040503050406030204" pitchFamily="18" charset="0"/>
              <a:ea typeface="华文仿宋" panose="02010600040101010101" pitchFamily="2" charset="-122"/>
            </a:endParaRPr>
          </a:p>
        </p:txBody>
      </p:sp>
      <p:sp>
        <p:nvSpPr>
          <p:cNvPr id="5" name="文本框 4">
            <a:extLst>
              <a:ext uri="{FF2B5EF4-FFF2-40B4-BE49-F238E27FC236}">
                <a16:creationId xmlns:a16="http://schemas.microsoft.com/office/drawing/2014/main" xmlns="" id="{6275EE9B-5733-401D-9873-366CD9169A90}"/>
              </a:ext>
            </a:extLst>
          </p:cNvPr>
          <p:cNvSpPr txBox="1">
            <a:spLocks noChangeArrowheads="1"/>
          </p:cNvSpPr>
          <p:nvPr/>
        </p:nvSpPr>
        <p:spPr bwMode="auto">
          <a:xfrm>
            <a:off x="1767865" y="1415477"/>
            <a:ext cx="8333228" cy="336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4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rPr>
              <a:t>输入</a:t>
            </a:r>
          </a:p>
          <a:p>
            <a:pPr marL="0" marR="0" lvl="0" indent="0" defTabSz="914400" eaLnBrk="0" fontAlgn="base" latinLnBrk="0" hangingPunct="0">
              <a:lnSpc>
                <a:spcPct val="150000"/>
              </a:lnSpc>
              <a:spcBef>
                <a:spcPct val="0"/>
              </a:spcBef>
              <a:spcAft>
                <a:spcPct val="0"/>
              </a:spcAft>
              <a:buClrTx/>
              <a:buSzTx/>
              <a:buFontTx/>
              <a:buNone/>
              <a:tabLst/>
              <a:defRPr/>
            </a:pPr>
            <a:r>
              <a:rPr kumimoji="0" lang="pl-PL" altLang="zh-CN" sz="2400" b="1" i="0" u="none" strike="noStrike" kern="0" cap="none" spc="0" normalizeH="0" baseline="0" noProof="0" dirty="0">
                <a:ln>
                  <a:noFill/>
                </a:ln>
                <a:effectLst/>
                <a:uLnTx/>
                <a:uFillTx/>
                <a:ea typeface="华文仿宋" panose="02010600040101010101" pitchFamily="2" charset="-122"/>
                <a:cs typeface="Calibri" panose="020F0502020204030204" pitchFamily="34" charset="0"/>
              </a:rPr>
              <a:t>n </a:t>
            </a:r>
            <a:r>
              <a:rPr kumimoji="0" lang="zh-CN" altLang="en-US" sz="2400" b="1" i="0" u="none" strike="noStrike" kern="0" cap="none" spc="0" normalizeH="0" baseline="0" noProof="0" dirty="0">
                <a:ln>
                  <a:noFill/>
                </a:ln>
                <a:effectLst/>
                <a:uLnTx/>
                <a:uFillTx/>
                <a:ea typeface="华文仿宋" panose="02010600040101010101" pitchFamily="2" charset="-122"/>
                <a:cs typeface="Calibri" panose="020F0502020204030204" pitchFamily="34" charset="0"/>
              </a:rPr>
              <a:t>片芯片，其中好芯片至少比坏芯片多</a:t>
            </a:r>
            <a:r>
              <a:rPr kumimoji="0" lang="en-US" altLang="zh-CN" sz="2400" b="1" i="0" u="none" strike="noStrike" kern="0" cap="none" spc="0" normalizeH="0" baseline="0" noProof="0" dirty="0">
                <a:ln>
                  <a:noFill/>
                </a:ln>
                <a:effectLst/>
                <a:uLnTx/>
                <a:uFillTx/>
                <a:ea typeface="华文仿宋" panose="02010600040101010101" pitchFamily="2" charset="-122"/>
                <a:cs typeface="Calibri" panose="020F0502020204030204" pitchFamily="34" charset="0"/>
              </a:rPr>
              <a:t>1</a:t>
            </a:r>
            <a:r>
              <a:rPr kumimoji="0" lang="zh-CN" altLang="en-US" sz="2400" b="1" i="0" u="none" strike="noStrike" kern="0" cap="none" spc="0" normalizeH="0" baseline="0" noProof="0" dirty="0">
                <a:ln>
                  <a:noFill/>
                </a:ln>
                <a:effectLst/>
                <a:uLnTx/>
                <a:uFillTx/>
                <a:ea typeface="华文仿宋" panose="02010600040101010101" pitchFamily="2" charset="-122"/>
                <a:cs typeface="Calibri" panose="020F0502020204030204" pitchFamily="34" charset="0"/>
              </a:rPr>
              <a:t>片</a:t>
            </a:r>
            <a:r>
              <a:rPr kumimoji="0" lang="en-US" altLang="zh-CN" sz="2400" b="1" i="0" u="none" strike="noStrike" kern="0" cap="none" spc="0" normalizeH="0" baseline="0" noProof="0" dirty="0">
                <a:ln>
                  <a:noFill/>
                </a:ln>
                <a:effectLst/>
                <a:uLnTx/>
                <a:uFillTx/>
                <a:ea typeface="华文仿宋" panose="02010600040101010101" pitchFamily="2" charset="-122"/>
                <a:cs typeface="Calibri" panose="020F0502020204030204" pitchFamily="34" charset="0"/>
              </a:rPr>
              <a:t>.</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4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rPr>
              <a:t>问题</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设计一种测试方法，通过测试从</a:t>
            </a: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n </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片芯片中挑出 </a:t>
            </a: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1 </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片好芯片</a:t>
            </a:r>
            <a:endPar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lang="zh-CN" altLang="en-US" sz="2400" b="1" kern="0" dirty="0">
                <a:solidFill>
                  <a:srgbClr val="FF0000"/>
                </a:solidFill>
                <a:latin typeface="华文仿宋" panose="02010600040101010101" pitchFamily="2" charset="-122"/>
                <a:ea typeface="华文仿宋" panose="02010600040101010101" pitchFamily="2" charset="-122"/>
              </a:rPr>
              <a:t>要求</a:t>
            </a:r>
            <a:endParaRPr lang="en-US" altLang="zh-CN" sz="2400" b="1" kern="0" dirty="0">
              <a:solidFill>
                <a:srgbClr val="FF0000"/>
              </a:solidFill>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4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使用最少的测试次数</a:t>
            </a:r>
            <a:endParaRPr kumimoji="0" lang="en-US" altLang="zh-CN" sz="24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19317778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芯片测试</a:t>
            </a: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C00000"/>
                </a:solidFill>
                <a:latin typeface="Cambria Math" panose="02040503050406030204" pitchFamily="18" charset="0"/>
                <a:ea typeface="华文仿宋" panose="02010600040101010101" pitchFamily="2" charset="-122"/>
              </a:rPr>
              <a:t>判定芯片</a:t>
            </a:r>
            <a:r>
              <a:rPr lang="en-US" altLang="zh-CN" sz="2400" kern="0" dirty="0">
                <a:solidFill>
                  <a:srgbClr val="C00000"/>
                </a:solidFill>
                <a:latin typeface="Cambria Math" panose="02040503050406030204" pitchFamily="18" charset="0"/>
                <a:ea typeface="华文仿宋" panose="02010600040101010101" pitchFamily="2" charset="-122"/>
              </a:rPr>
              <a:t>A</a:t>
            </a:r>
            <a:r>
              <a:rPr lang="zh-CN" altLang="en-US" sz="2400" kern="0" dirty="0">
                <a:solidFill>
                  <a:srgbClr val="C00000"/>
                </a:solidFill>
                <a:latin typeface="Cambria Math" panose="02040503050406030204" pitchFamily="18" charset="0"/>
                <a:ea typeface="华文仿宋" panose="02010600040101010101" pitchFamily="2" charset="-122"/>
              </a:rPr>
              <a:t>的好坏</a:t>
            </a:r>
            <a:endParaRPr lang="en-US" altLang="zh-CN" sz="2400" kern="0" dirty="0">
              <a:solidFill>
                <a:srgbClr val="C00000"/>
              </a:solidFill>
              <a:latin typeface="Cambria Math" panose="02040503050406030204" pitchFamily="18" charset="0"/>
              <a:ea typeface="华文仿宋" panose="02010600040101010101" pitchFamily="2" charset="-122"/>
            </a:endParaRPr>
          </a:p>
        </p:txBody>
      </p:sp>
      <p:sp>
        <p:nvSpPr>
          <p:cNvPr id="5" name="文本框 4">
            <a:extLst>
              <a:ext uri="{FF2B5EF4-FFF2-40B4-BE49-F238E27FC236}">
                <a16:creationId xmlns:a16="http://schemas.microsoft.com/office/drawing/2014/main" xmlns="" id="{6275EE9B-5733-401D-9873-366CD9169A90}"/>
              </a:ext>
            </a:extLst>
          </p:cNvPr>
          <p:cNvSpPr txBox="1">
            <a:spLocks noChangeArrowheads="1"/>
          </p:cNvSpPr>
          <p:nvPr/>
        </p:nvSpPr>
        <p:spPr bwMode="auto">
          <a:xfrm>
            <a:off x="2002327" y="1298246"/>
            <a:ext cx="8333228" cy="466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lang="zh-CN" altLang="en-US" sz="2000" b="1" kern="0" dirty="0">
                <a:solidFill>
                  <a:srgbClr val="FF0000"/>
                </a:solidFill>
                <a:latin typeface="华文仿宋" panose="02010600040101010101" pitchFamily="2" charset="-122"/>
                <a:ea typeface="华文仿宋" panose="02010600040101010101" pitchFamily="2" charset="-122"/>
              </a:rPr>
              <a:t>问题：</a:t>
            </a:r>
            <a:r>
              <a:rPr lang="zh-CN" altLang="en-US" sz="2000" b="1" kern="0" dirty="0">
                <a:latin typeface="华文仿宋" panose="02010600040101010101" pitchFamily="2" charset="-122"/>
                <a:ea typeface="华文仿宋" panose="02010600040101010101" pitchFamily="2" charset="-122"/>
              </a:rPr>
              <a:t>给定芯片</a:t>
            </a:r>
            <a:r>
              <a:rPr lang="en-US" altLang="zh-CN" sz="2000" b="1" kern="0" dirty="0">
                <a:latin typeface="华文仿宋" panose="02010600040101010101" pitchFamily="2" charset="-122"/>
                <a:ea typeface="华文仿宋" panose="02010600040101010101" pitchFamily="2" charset="-122"/>
              </a:rPr>
              <a:t>A</a:t>
            </a:r>
            <a:r>
              <a:rPr lang="zh-CN" altLang="en-US" sz="2000" b="1" kern="0" dirty="0">
                <a:latin typeface="华文仿宋" panose="02010600040101010101" pitchFamily="2" charset="-122"/>
                <a:ea typeface="华文仿宋" panose="02010600040101010101" pitchFamily="2" charset="-122"/>
              </a:rPr>
              <a:t>，判定</a:t>
            </a:r>
            <a:r>
              <a:rPr lang="en-US" altLang="zh-CN" sz="2000" b="1" kern="0" dirty="0">
                <a:latin typeface="华文仿宋" panose="02010600040101010101" pitchFamily="2" charset="-122"/>
                <a:ea typeface="华文仿宋" panose="02010600040101010101" pitchFamily="2" charset="-122"/>
              </a:rPr>
              <a:t>A</a:t>
            </a:r>
            <a:r>
              <a:rPr lang="zh-CN" altLang="en-US" sz="2000" b="1" kern="0" dirty="0">
                <a:latin typeface="华文仿宋" panose="02010600040101010101" pitchFamily="2" charset="-122"/>
                <a:ea typeface="华文仿宋" panose="02010600040101010101" pitchFamily="2" charset="-122"/>
              </a:rPr>
              <a:t>的好坏</a:t>
            </a:r>
            <a:endParaRPr kumimoji="0" lang="en-US" altLang="zh-CN" sz="2000" b="1" i="0" u="none" strike="noStrike" kern="0" cap="none" spc="0" normalizeH="0" baseline="0" noProof="0" dirty="0">
              <a:ln>
                <a:noFill/>
              </a:ln>
              <a:effectLst/>
              <a:uLnTx/>
              <a:uFillTx/>
              <a:ea typeface="华文仿宋" panose="02010600040101010101" pitchFamily="2" charset="-122"/>
              <a:cs typeface="Calibri" panose="020F0502020204030204" pitchFamily="34" charset="0"/>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lang="zh-CN" altLang="en-US" sz="2000" b="1" kern="0" dirty="0">
                <a:solidFill>
                  <a:srgbClr val="FF0000"/>
                </a:solidFill>
                <a:latin typeface="华文仿宋" panose="02010600040101010101" pitchFamily="2" charset="-122"/>
                <a:ea typeface="华文仿宋" panose="02010600040101010101" pitchFamily="2" charset="-122"/>
              </a:rPr>
              <a:t>方法：</a:t>
            </a:r>
            <a:r>
              <a:rPr lang="zh-CN" altLang="en-US" sz="2000" b="1" kern="0" dirty="0">
                <a:latin typeface="华文仿宋" panose="02010600040101010101" pitchFamily="2" charset="-122"/>
                <a:ea typeface="华文仿宋" panose="02010600040101010101" pitchFamily="2" charset="-122"/>
              </a:rPr>
              <a:t>用其他 </a:t>
            </a:r>
            <a:r>
              <a:rPr lang="en-US" altLang="zh-CN" sz="2000" b="1" kern="0" dirty="0">
                <a:latin typeface="华文仿宋" panose="02010600040101010101" pitchFamily="2" charset="-122"/>
                <a:ea typeface="华文仿宋" panose="02010600040101010101" pitchFamily="2" charset="-122"/>
              </a:rPr>
              <a:t>n-1</a:t>
            </a:r>
            <a:r>
              <a:rPr lang="zh-CN" altLang="en-US" sz="2000" b="1" kern="0" dirty="0">
                <a:latin typeface="华文仿宋" panose="02010600040101010101" pitchFamily="2" charset="-122"/>
                <a:ea typeface="华文仿宋" panose="02010600040101010101" pitchFamily="2" charset="-122"/>
              </a:rPr>
              <a:t>片芯片对 </a:t>
            </a:r>
            <a:r>
              <a:rPr lang="en-US" altLang="zh-CN" sz="2000" b="1" kern="0" dirty="0">
                <a:latin typeface="华文仿宋" panose="02010600040101010101" pitchFamily="2" charset="-122"/>
                <a:ea typeface="华文仿宋" panose="02010600040101010101" pitchFamily="2" charset="-122"/>
              </a:rPr>
              <a:t>A </a:t>
            </a:r>
            <a:r>
              <a:rPr lang="zh-CN" altLang="en-US" sz="2000" b="1" kern="0" dirty="0">
                <a:latin typeface="华文仿宋" panose="02010600040101010101" pitchFamily="2" charset="-122"/>
                <a:ea typeface="华文仿宋" panose="02010600040101010101" pitchFamily="2" charset="-122"/>
              </a:rPr>
              <a:t>测试 </a:t>
            </a:r>
            <a:r>
              <a:rPr lang="en-US" altLang="zh-CN" sz="2000" b="1" kern="0" dirty="0">
                <a:latin typeface="华文仿宋" panose="02010600040101010101" pitchFamily="2" charset="-122"/>
                <a:ea typeface="华文仿宋" panose="02010600040101010101" pitchFamily="2" charset="-122"/>
              </a:rPr>
              <a:t>.</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n=7</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：好芯片数 </a:t>
            </a:r>
            <a:r>
              <a:rPr lang="en-US" altLang="zh-CN" sz="2000" b="1" kern="0" dirty="0">
                <a:solidFill>
                  <a:srgbClr val="0070C0"/>
                </a:solidFill>
                <a:latin typeface="华文仿宋" panose="02010600040101010101" pitchFamily="2" charset="-122"/>
                <a:ea typeface="华文仿宋" panose="02010600040101010101" pitchFamily="2" charset="-122"/>
                <a:cs typeface="Calibri" panose="020F0502020204030204" pitchFamily="34" charset="0"/>
              </a:rPr>
              <a:t>≥</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4.</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A </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好</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6</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个报告中至少 </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3 </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个报“好”</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A </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坏</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6</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个报告中至少 </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4 </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个报“坏”</a:t>
            </a:r>
            <a:endPar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n</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是</a:t>
            </a:r>
            <a:r>
              <a:rPr kumimoji="0" lang="zh-CN" altLang="en-US" sz="2000" b="1" i="0" u="none" strike="noStrike" kern="0" cap="none" spc="0" normalizeH="0" baseline="0" noProof="0" dirty="0">
                <a:ln>
                  <a:noFill/>
                </a:ln>
                <a:solidFill>
                  <a:srgbClr val="C00000"/>
                </a:solidFill>
                <a:effectLst/>
                <a:uLnTx/>
                <a:uFillTx/>
                <a:latin typeface="华文仿宋" panose="02010600040101010101" pitchFamily="2" charset="-122"/>
                <a:ea typeface="华文仿宋" panose="02010600040101010101" pitchFamily="2" charset="-122"/>
              </a:rPr>
              <a:t>奇数</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：好芯片数 </a:t>
            </a:r>
            <a:r>
              <a:rPr lang="en-US" altLang="zh-CN" sz="2000" b="1" kern="0" dirty="0">
                <a:latin typeface="华文仿宋" panose="02010600040101010101" pitchFamily="2" charset="-122"/>
                <a:ea typeface="华文仿宋" panose="02010600040101010101" pitchFamily="2" charset="-122"/>
                <a:cs typeface="Calibri" panose="020F0502020204030204" pitchFamily="34" charset="0"/>
              </a:rPr>
              <a:t>≥</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 (n+1)/2.</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   A </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好</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 </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至少有 </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(n-1)/2</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个报“好”</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   </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A </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坏</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 </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至少有 </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(n+1)/2</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个报告“坏”</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kumimoji="0" lang="zh-CN" altLang="en-US"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rPr>
              <a:t>结论：</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至少一半报“好”，</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A</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是好芯片，</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             超过一半报“坏”，</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A</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是坏芯片</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a:t>
            </a:r>
          </a:p>
        </p:txBody>
      </p:sp>
      <p:sp>
        <p:nvSpPr>
          <p:cNvPr id="2" name="矩形 1">
            <a:extLst>
              <a:ext uri="{FF2B5EF4-FFF2-40B4-BE49-F238E27FC236}">
                <a16:creationId xmlns:a16="http://schemas.microsoft.com/office/drawing/2014/main" xmlns="" id="{37F6BC4E-DE06-4AF8-AF51-176E5F8A1262}"/>
              </a:ext>
            </a:extLst>
          </p:cNvPr>
          <p:cNvSpPr/>
          <p:nvPr/>
        </p:nvSpPr>
        <p:spPr>
          <a:xfrm>
            <a:off x="1856445" y="3638558"/>
            <a:ext cx="4720493" cy="1422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44818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芯片测试</a:t>
            </a: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C00000"/>
                </a:solidFill>
                <a:latin typeface="Cambria Math" panose="02040503050406030204" pitchFamily="18" charset="0"/>
                <a:ea typeface="华文仿宋" panose="02010600040101010101" pitchFamily="2" charset="-122"/>
              </a:rPr>
              <a:t>判定芯片</a:t>
            </a:r>
            <a:r>
              <a:rPr lang="en-US" altLang="zh-CN" sz="2400" kern="0" dirty="0">
                <a:solidFill>
                  <a:srgbClr val="C00000"/>
                </a:solidFill>
                <a:latin typeface="Cambria Math" panose="02040503050406030204" pitchFamily="18" charset="0"/>
                <a:ea typeface="华文仿宋" panose="02010600040101010101" pitchFamily="2" charset="-122"/>
              </a:rPr>
              <a:t>A</a:t>
            </a:r>
            <a:r>
              <a:rPr lang="zh-CN" altLang="en-US" sz="2400" kern="0" dirty="0">
                <a:solidFill>
                  <a:srgbClr val="C00000"/>
                </a:solidFill>
                <a:latin typeface="Cambria Math" panose="02040503050406030204" pitchFamily="18" charset="0"/>
                <a:ea typeface="华文仿宋" panose="02010600040101010101" pitchFamily="2" charset="-122"/>
              </a:rPr>
              <a:t>的好坏</a:t>
            </a:r>
            <a:endParaRPr lang="en-US" altLang="zh-CN" sz="2400" kern="0" dirty="0">
              <a:solidFill>
                <a:srgbClr val="C00000"/>
              </a:solidFill>
              <a:latin typeface="Cambria Math" panose="02040503050406030204" pitchFamily="18" charset="0"/>
              <a:ea typeface="华文仿宋" panose="02010600040101010101" pitchFamily="2" charset="-122"/>
            </a:endParaRPr>
          </a:p>
        </p:txBody>
      </p:sp>
      <p:sp>
        <p:nvSpPr>
          <p:cNvPr id="5" name="文本框 4">
            <a:extLst>
              <a:ext uri="{FF2B5EF4-FFF2-40B4-BE49-F238E27FC236}">
                <a16:creationId xmlns:a16="http://schemas.microsoft.com/office/drawing/2014/main" xmlns="" id="{6275EE9B-5733-401D-9873-366CD9169A90}"/>
              </a:ext>
            </a:extLst>
          </p:cNvPr>
          <p:cNvSpPr txBox="1">
            <a:spLocks noChangeArrowheads="1"/>
          </p:cNvSpPr>
          <p:nvPr/>
        </p:nvSpPr>
        <p:spPr bwMode="auto">
          <a:xfrm>
            <a:off x="2002327" y="1298246"/>
            <a:ext cx="8333228" cy="466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lang="zh-CN" altLang="en-US" sz="2000" b="1" kern="0" dirty="0">
                <a:solidFill>
                  <a:srgbClr val="FF0000"/>
                </a:solidFill>
                <a:latin typeface="华文仿宋" panose="02010600040101010101" pitchFamily="2" charset="-122"/>
                <a:ea typeface="华文仿宋" panose="02010600040101010101" pitchFamily="2" charset="-122"/>
              </a:rPr>
              <a:t>问题：</a:t>
            </a:r>
            <a:r>
              <a:rPr lang="zh-CN" altLang="en-US" sz="2000" b="1" kern="0" dirty="0">
                <a:latin typeface="华文仿宋" panose="02010600040101010101" pitchFamily="2" charset="-122"/>
                <a:ea typeface="华文仿宋" panose="02010600040101010101" pitchFamily="2" charset="-122"/>
              </a:rPr>
              <a:t>给定芯片</a:t>
            </a:r>
            <a:r>
              <a:rPr lang="en-US" altLang="zh-CN" sz="2000" b="1" kern="0" dirty="0">
                <a:latin typeface="华文仿宋" panose="02010600040101010101" pitchFamily="2" charset="-122"/>
                <a:ea typeface="华文仿宋" panose="02010600040101010101" pitchFamily="2" charset="-122"/>
              </a:rPr>
              <a:t>A</a:t>
            </a:r>
            <a:r>
              <a:rPr lang="zh-CN" altLang="en-US" sz="2000" b="1" kern="0" dirty="0">
                <a:latin typeface="华文仿宋" panose="02010600040101010101" pitchFamily="2" charset="-122"/>
                <a:ea typeface="华文仿宋" panose="02010600040101010101" pitchFamily="2" charset="-122"/>
              </a:rPr>
              <a:t>，判定</a:t>
            </a:r>
            <a:r>
              <a:rPr lang="en-US" altLang="zh-CN" sz="2000" b="1" kern="0" dirty="0">
                <a:latin typeface="华文仿宋" panose="02010600040101010101" pitchFamily="2" charset="-122"/>
                <a:ea typeface="华文仿宋" panose="02010600040101010101" pitchFamily="2" charset="-122"/>
              </a:rPr>
              <a:t>A</a:t>
            </a:r>
            <a:r>
              <a:rPr lang="zh-CN" altLang="en-US" sz="2000" b="1" kern="0" dirty="0">
                <a:latin typeface="华文仿宋" panose="02010600040101010101" pitchFamily="2" charset="-122"/>
                <a:ea typeface="华文仿宋" panose="02010600040101010101" pitchFamily="2" charset="-122"/>
              </a:rPr>
              <a:t>的好坏</a:t>
            </a:r>
            <a:endParaRPr kumimoji="0" lang="en-US" altLang="zh-CN" sz="2000" b="1" i="0" u="none" strike="noStrike" kern="0" cap="none" spc="0" normalizeH="0" baseline="0" noProof="0" dirty="0">
              <a:ln>
                <a:noFill/>
              </a:ln>
              <a:effectLst/>
              <a:uLnTx/>
              <a:uFillTx/>
              <a:ea typeface="华文仿宋" panose="02010600040101010101" pitchFamily="2" charset="-122"/>
              <a:cs typeface="Calibri" panose="020F0502020204030204" pitchFamily="34" charset="0"/>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lang="zh-CN" altLang="en-US" sz="2000" b="1" kern="0" dirty="0">
                <a:solidFill>
                  <a:srgbClr val="FF0000"/>
                </a:solidFill>
                <a:latin typeface="华文仿宋" panose="02010600040101010101" pitchFamily="2" charset="-122"/>
                <a:ea typeface="华文仿宋" panose="02010600040101010101" pitchFamily="2" charset="-122"/>
              </a:rPr>
              <a:t>方法：</a:t>
            </a:r>
            <a:r>
              <a:rPr lang="zh-CN" altLang="en-US" sz="2000" b="1" kern="0" dirty="0">
                <a:latin typeface="华文仿宋" panose="02010600040101010101" pitchFamily="2" charset="-122"/>
                <a:ea typeface="华文仿宋" panose="02010600040101010101" pitchFamily="2" charset="-122"/>
              </a:rPr>
              <a:t>用其他 </a:t>
            </a:r>
            <a:r>
              <a:rPr lang="en-US" altLang="zh-CN" sz="2000" b="1" kern="0" dirty="0">
                <a:latin typeface="华文仿宋" panose="02010600040101010101" pitchFamily="2" charset="-122"/>
                <a:ea typeface="华文仿宋" panose="02010600040101010101" pitchFamily="2" charset="-122"/>
              </a:rPr>
              <a:t>n-1</a:t>
            </a:r>
            <a:r>
              <a:rPr lang="zh-CN" altLang="en-US" sz="2000" b="1" kern="0" dirty="0">
                <a:latin typeface="华文仿宋" panose="02010600040101010101" pitchFamily="2" charset="-122"/>
                <a:ea typeface="华文仿宋" panose="02010600040101010101" pitchFamily="2" charset="-122"/>
              </a:rPr>
              <a:t>片芯片对 </a:t>
            </a:r>
            <a:r>
              <a:rPr lang="en-US" altLang="zh-CN" sz="2000" b="1" kern="0" dirty="0">
                <a:latin typeface="华文仿宋" panose="02010600040101010101" pitchFamily="2" charset="-122"/>
                <a:ea typeface="华文仿宋" panose="02010600040101010101" pitchFamily="2" charset="-122"/>
              </a:rPr>
              <a:t>A </a:t>
            </a:r>
            <a:r>
              <a:rPr lang="zh-CN" altLang="en-US" sz="2000" b="1" kern="0" dirty="0">
                <a:latin typeface="华文仿宋" panose="02010600040101010101" pitchFamily="2" charset="-122"/>
                <a:ea typeface="华文仿宋" panose="02010600040101010101" pitchFamily="2" charset="-122"/>
              </a:rPr>
              <a:t>测试 </a:t>
            </a:r>
            <a:r>
              <a:rPr lang="en-US" altLang="zh-CN" sz="2000" b="1" kern="0" dirty="0">
                <a:latin typeface="华文仿宋" panose="02010600040101010101" pitchFamily="2" charset="-122"/>
                <a:ea typeface="华文仿宋" panose="02010600040101010101" pitchFamily="2" charset="-122"/>
              </a:rPr>
              <a:t>.</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n=8</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：好芯片数 </a:t>
            </a:r>
            <a:r>
              <a:rPr lang="en-US" altLang="zh-CN" sz="2000" b="1" kern="0" dirty="0">
                <a:solidFill>
                  <a:srgbClr val="0070C0"/>
                </a:solidFill>
                <a:latin typeface="华文仿宋" panose="02010600040101010101" pitchFamily="2" charset="-122"/>
                <a:ea typeface="华文仿宋" panose="02010600040101010101" pitchFamily="2" charset="-122"/>
                <a:cs typeface="Calibri" panose="020F0502020204030204" pitchFamily="34" charset="0"/>
              </a:rPr>
              <a:t>≥</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a:t>
            </a:r>
            <a:r>
              <a:rPr lang="en-US" altLang="zh-CN" sz="2000" b="1" kern="0" dirty="0">
                <a:solidFill>
                  <a:srgbClr val="0070C0"/>
                </a:solidFill>
                <a:latin typeface="华文仿宋" panose="02010600040101010101" pitchFamily="2" charset="-122"/>
                <a:ea typeface="华文仿宋" panose="02010600040101010101" pitchFamily="2" charset="-122"/>
              </a:rPr>
              <a:t>5</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A </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好</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7</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个报告中至少 </a:t>
            </a:r>
            <a:r>
              <a:rPr lang="en-US" altLang="zh-CN" sz="2000" b="1" kern="0" dirty="0">
                <a:solidFill>
                  <a:srgbClr val="0070C0"/>
                </a:solidFill>
                <a:latin typeface="华文仿宋" panose="02010600040101010101" pitchFamily="2" charset="-122"/>
                <a:ea typeface="华文仿宋" panose="02010600040101010101" pitchFamily="2" charset="-122"/>
              </a:rPr>
              <a:t>4</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个报“好”</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A </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坏</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 7</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个报告中至少 </a:t>
            </a:r>
            <a:r>
              <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5</a:t>
            </a:r>
            <a:r>
              <a:rPr kumimoji="0" lang="zh-CN" altLang="en-US"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rPr>
              <a:t>个报“坏”</a:t>
            </a:r>
            <a:endParaRPr kumimoji="0" lang="en-US" altLang="zh-CN" sz="2000" b="1" i="0" u="none" strike="noStrike" kern="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n</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是</a:t>
            </a:r>
            <a:r>
              <a:rPr lang="zh-CN" altLang="en-US" sz="2000" b="1" kern="0" dirty="0">
                <a:solidFill>
                  <a:srgbClr val="C00000"/>
                </a:solidFill>
                <a:latin typeface="华文仿宋" panose="02010600040101010101" pitchFamily="2" charset="-122"/>
                <a:ea typeface="华文仿宋" panose="02010600040101010101" pitchFamily="2" charset="-122"/>
              </a:rPr>
              <a:t>偶</a:t>
            </a:r>
            <a:r>
              <a:rPr kumimoji="0" lang="zh-CN" altLang="en-US" sz="2000" b="1" i="0" u="none" strike="noStrike" kern="0" cap="none" spc="0" normalizeH="0" baseline="0" noProof="0" dirty="0">
                <a:ln>
                  <a:noFill/>
                </a:ln>
                <a:solidFill>
                  <a:srgbClr val="C00000"/>
                </a:solidFill>
                <a:effectLst/>
                <a:uLnTx/>
                <a:uFillTx/>
                <a:latin typeface="华文仿宋" panose="02010600040101010101" pitchFamily="2" charset="-122"/>
                <a:ea typeface="华文仿宋" panose="02010600040101010101" pitchFamily="2" charset="-122"/>
              </a:rPr>
              <a:t>数</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：好芯片数 </a:t>
            </a:r>
            <a:r>
              <a:rPr lang="en-US" altLang="zh-CN" sz="2000" b="1" kern="0" dirty="0">
                <a:latin typeface="华文仿宋" panose="02010600040101010101" pitchFamily="2" charset="-122"/>
                <a:ea typeface="华文仿宋" panose="02010600040101010101" pitchFamily="2" charset="-122"/>
                <a:cs typeface="Calibri" panose="020F0502020204030204" pitchFamily="34" charset="0"/>
              </a:rPr>
              <a:t>≥</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n/2+1.</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   A </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好</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 </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至少有 </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n/2</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个报“好”</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   </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A </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坏</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 </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至少有 </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n/2+1</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个报告“坏”</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a:t>
            </a:r>
            <a:r>
              <a:rPr kumimoji="0" lang="zh-CN" altLang="en-US"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rPr>
              <a:t>结论：</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至少一半报“好”，</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A</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是好芯片，</a:t>
            </a:r>
          </a:p>
          <a:p>
            <a:pPr marL="0" marR="0" lvl="0" indent="0" defTabSz="91440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             超过一半报“坏”，</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A</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是坏芯片</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rPr>
              <a:t>.</a:t>
            </a:r>
          </a:p>
        </p:txBody>
      </p:sp>
      <p:sp>
        <p:nvSpPr>
          <p:cNvPr id="2" name="矩形 1">
            <a:extLst>
              <a:ext uri="{FF2B5EF4-FFF2-40B4-BE49-F238E27FC236}">
                <a16:creationId xmlns:a16="http://schemas.microsoft.com/office/drawing/2014/main" xmlns="" id="{37F6BC4E-DE06-4AF8-AF51-176E5F8A1262}"/>
              </a:ext>
            </a:extLst>
          </p:cNvPr>
          <p:cNvSpPr/>
          <p:nvPr/>
        </p:nvSpPr>
        <p:spPr>
          <a:xfrm>
            <a:off x="1856445" y="3638558"/>
            <a:ext cx="4720493" cy="1422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300833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芯片测试</a:t>
            </a: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C00000"/>
                </a:solidFill>
                <a:latin typeface="Cambria Math" panose="02040503050406030204" pitchFamily="18" charset="0"/>
                <a:ea typeface="华文仿宋" panose="02010600040101010101" pitchFamily="2" charset="-122"/>
              </a:rPr>
              <a:t>蛮力算法</a:t>
            </a:r>
            <a:endParaRPr lang="en-US" altLang="zh-CN" sz="2400" kern="0" dirty="0">
              <a:solidFill>
                <a:srgbClr val="C00000"/>
              </a:solidFill>
              <a:latin typeface="Cambria Math" panose="02040503050406030204" pitchFamily="18" charset="0"/>
              <a:ea typeface="华文仿宋" panose="02010600040101010101" pitchFamily="2" charset="-122"/>
            </a:endParaRPr>
          </a:p>
        </p:txBody>
      </p:sp>
      <p:sp>
        <p:nvSpPr>
          <p:cNvPr id="5" name="文本框 4">
            <a:extLst>
              <a:ext uri="{FF2B5EF4-FFF2-40B4-BE49-F238E27FC236}">
                <a16:creationId xmlns:a16="http://schemas.microsoft.com/office/drawing/2014/main" xmlns="" id="{6275EE9B-5733-401D-9873-366CD9169A90}"/>
              </a:ext>
            </a:extLst>
          </p:cNvPr>
          <p:cNvSpPr txBox="1">
            <a:spLocks noChangeArrowheads="1"/>
          </p:cNvSpPr>
          <p:nvPr/>
        </p:nvSpPr>
        <p:spPr bwMode="auto">
          <a:xfrm>
            <a:off x="2073764" y="1440413"/>
            <a:ext cx="8333228" cy="32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rPr>
              <a:t>测试方法</a:t>
            </a:r>
            <a:r>
              <a:rPr lang="zh-CN" altLang="en-US" sz="2000" b="1" kern="0" dirty="0">
                <a:solidFill>
                  <a:srgbClr val="FF0000"/>
                </a:solidFill>
                <a:latin typeface="华文仿宋" panose="02010600040101010101" pitchFamily="2" charset="-122"/>
                <a:ea typeface="华文仿宋" panose="02010600040101010101" pitchFamily="2" charset="-122"/>
              </a:rPr>
              <a:t>：</a:t>
            </a:r>
            <a:r>
              <a:rPr lang="zh-CN" altLang="en-US" sz="2000" b="1" kern="0" dirty="0">
                <a:latin typeface="华文仿宋" panose="02010600040101010101" pitchFamily="2" charset="-122"/>
                <a:ea typeface="华文仿宋" panose="02010600040101010101" pitchFamily="2" charset="-122"/>
              </a:rPr>
              <a:t>任取 </a:t>
            </a:r>
            <a:r>
              <a:rPr lang="en-US" altLang="zh-CN" sz="2000" b="1" kern="0" dirty="0">
                <a:latin typeface="华文仿宋" panose="02010600040101010101" pitchFamily="2" charset="-122"/>
                <a:ea typeface="华文仿宋" panose="02010600040101010101" pitchFamily="2" charset="-122"/>
              </a:rPr>
              <a:t>1</a:t>
            </a:r>
            <a:r>
              <a:rPr lang="zh-CN" altLang="en-US" sz="2000" b="1" kern="0" dirty="0">
                <a:latin typeface="华文仿宋" panose="02010600040101010101" pitchFamily="2" charset="-122"/>
                <a:ea typeface="华文仿宋" panose="02010600040101010101" pitchFamily="2" charset="-122"/>
              </a:rPr>
              <a:t>片测试，如果是好芯片，测试结束；如果是坏芯片，抛弃，再从剩下芯片中任取 </a:t>
            </a:r>
            <a:r>
              <a:rPr lang="en-US" altLang="zh-CN" sz="2000" b="1" kern="0" dirty="0">
                <a:latin typeface="华文仿宋" panose="02010600040101010101" pitchFamily="2" charset="-122"/>
                <a:ea typeface="华文仿宋" panose="02010600040101010101" pitchFamily="2" charset="-122"/>
              </a:rPr>
              <a:t>1</a:t>
            </a:r>
            <a:r>
              <a:rPr lang="zh-CN" altLang="en-US" sz="2000" b="1" kern="0" dirty="0">
                <a:latin typeface="华文仿宋" panose="02010600040101010101" pitchFamily="2" charset="-122"/>
                <a:ea typeface="华文仿宋" panose="02010600040101010101" pitchFamily="2" charset="-122"/>
              </a:rPr>
              <a:t>片测试，直到得到 </a:t>
            </a:r>
            <a:r>
              <a:rPr lang="en-US" altLang="zh-CN" sz="2000" b="1" kern="0" dirty="0">
                <a:latin typeface="华文仿宋" panose="02010600040101010101" pitchFamily="2" charset="-122"/>
                <a:ea typeface="华文仿宋" panose="02010600040101010101" pitchFamily="2" charset="-122"/>
              </a:rPr>
              <a:t>1</a:t>
            </a:r>
            <a:r>
              <a:rPr lang="zh-CN" altLang="en-US" sz="2000" b="1" kern="0" dirty="0">
                <a:latin typeface="华文仿宋" panose="02010600040101010101" pitchFamily="2" charset="-122"/>
                <a:ea typeface="华文仿宋" panose="02010600040101010101" pitchFamily="2" charset="-122"/>
              </a:rPr>
              <a:t>片好芯片</a:t>
            </a:r>
            <a:r>
              <a:rPr lang="en-US" altLang="zh-CN" sz="2000" b="1" kern="0" dirty="0">
                <a:latin typeface="华文仿宋" panose="02010600040101010101" pitchFamily="2" charset="-122"/>
                <a:ea typeface="华文仿宋" panose="02010600040101010101" pitchFamily="2" charset="-122"/>
              </a:rPr>
              <a:t>.</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rPr>
              <a:t>时间估计</a:t>
            </a:r>
            <a:r>
              <a:rPr lang="zh-CN" altLang="en-US" sz="2000" b="1" kern="0" dirty="0">
                <a:solidFill>
                  <a:srgbClr val="FF0000"/>
                </a:solidFill>
                <a:latin typeface="华文仿宋" panose="02010600040101010101" pitchFamily="2" charset="-122"/>
                <a:ea typeface="华文仿宋" panose="02010600040101010101" pitchFamily="2" charset="-122"/>
              </a:rPr>
              <a:t>：</a:t>
            </a:r>
            <a:endParaRPr lang="en-US" altLang="zh-CN" sz="2000" b="1" kern="0" dirty="0">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lang="zh-CN" altLang="en-US" sz="2000" b="1" kern="0" dirty="0">
                <a:latin typeface="华文仿宋" panose="02010600040101010101" pitchFamily="2" charset="-122"/>
                <a:ea typeface="华文仿宋" panose="02010600040101010101" pitchFamily="2" charset="-122"/>
              </a:rPr>
              <a:t>第</a:t>
            </a:r>
            <a:r>
              <a:rPr lang="en-US" altLang="zh-CN" sz="2000" b="1" kern="0" dirty="0">
                <a:latin typeface="华文仿宋" panose="02010600040101010101" pitchFamily="2" charset="-122"/>
                <a:ea typeface="华文仿宋" panose="02010600040101010101" pitchFamily="2" charset="-122"/>
              </a:rPr>
              <a:t>1</a:t>
            </a:r>
            <a:r>
              <a:rPr lang="zh-CN" altLang="en-US" sz="2000" b="1" kern="0" dirty="0">
                <a:latin typeface="华文仿宋" panose="02010600040101010101" pitchFamily="2" charset="-122"/>
                <a:ea typeface="华文仿宋" panose="02010600040101010101" pitchFamily="2" charset="-122"/>
              </a:rPr>
              <a:t>片坏芯片，最多测试 </a:t>
            </a:r>
            <a:r>
              <a:rPr lang="en-US" altLang="zh-CN" sz="2000" b="1" kern="0" dirty="0">
                <a:latin typeface="华文仿宋" panose="02010600040101010101" pitchFamily="2" charset="-122"/>
                <a:ea typeface="华文仿宋" panose="02010600040101010101" pitchFamily="2" charset="-122"/>
              </a:rPr>
              <a:t>n-2</a:t>
            </a:r>
            <a:r>
              <a:rPr lang="zh-CN" altLang="en-US" sz="2000" b="1" kern="0" dirty="0">
                <a:latin typeface="华文仿宋" panose="02010600040101010101" pitchFamily="2" charset="-122"/>
                <a:ea typeface="华文仿宋" panose="02010600040101010101" pitchFamily="2" charset="-122"/>
              </a:rPr>
              <a:t>次，</a:t>
            </a:r>
          </a:p>
          <a:p>
            <a:pPr marL="0" marR="0" lvl="0" indent="0" defTabSz="914400" eaLnBrk="0" fontAlgn="base" latinLnBrk="0" hangingPunct="0">
              <a:lnSpc>
                <a:spcPct val="150000"/>
              </a:lnSpc>
              <a:spcBef>
                <a:spcPct val="0"/>
              </a:spcBef>
              <a:spcAft>
                <a:spcPct val="0"/>
              </a:spcAft>
              <a:buClrTx/>
              <a:buSzTx/>
              <a:buFontTx/>
              <a:buNone/>
              <a:tabLst/>
              <a:defRPr/>
            </a:pPr>
            <a:r>
              <a:rPr lang="zh-CN" altLang="en-US" sz="2000" b="1" kern="0" dirty="0">
                <a:latin typeface="华文仿宋" panose="02010600040101010101" pitchFamily="2" charset="-122"/>
                <a:ea typeface="华文仿宋" panose="02010600040101010101" pitchFamily="2" charset="-122"/>
              </a:rPr>
              <a:t>第</a:t>
            </a:r>
            <a:r>
              <a:rPr lang="en-US" altLang="zh-CN" sz="2000" b="1" kern="0" dirty="0">
                <a:latin typeface="华文仿宋" panose="02010600040101010101" pitchFamily="2" charset="-122"/>
                <a:ea typeface="华文仿宋" panose="02010600040101010101" pitchFamily="2" charset="-122"/>
              </a:rPr>
              <a:t>2</a:t>
            </a:r>
            <a:r>
              <a:rPr lang="zh-CN" altLang="en-US" sz="2000" b="1" kern="0" dirty="0">
                <a:latin typeface="华文仿宋" panose="02010600040101010101" pitchFamily="2" charset="-122"/>
                <a:ea typeface="华文仿宋" panose="02010600040101010101" pitchFamily="2" charset="-122"/>
              </a:rPr>
              <a:t>片坏芯片，最多测试 </a:t>
            </a:r>
            <a:r>
              <a:rPr lang="en-US" altLang="zh-CN" sz="2000" b="1" kern="0" dirty="0">
                <a:latin typeface="华文仿宋" panose="02010600040101010101" pitchFamily="2" charset="-122"/>
                <a:ea typeface="华文仿宋" panose="02010600040101010101" pitchFamily="2" charset="-122"/>
              </a:rPr>
              <a:t>n-3</a:t>
            </a:r>
            <a:r>
              <a:rPr lang="zh-CN" altLang="en-US" sz="2000" b="1" kern="0" dirty="0">
                <a:latin typeface="华文仿宋" panose="02010600040101010101" pitchFamily="2" charset="-122"/>
                <a:ea typeface="华文仿宋" panose="02010600040101010101" pitchFamily="2" charset="-122"/>
              </a:rPr>
              <a:t>次，</a:t>
            </a:r>
          </a:p>
          <a:p>
            <a:pPr marL="0" marR="0" lvl="0" indent="0" defTabSz="914400" eaLnBrk="0" fontAlgn="base" latinLnBrk="0" hangingPunct="0">
              <a:lnSpc>
                <a:spcPct val="150000"/>
              </a:lnSpc>
              <a:spcBef>
                <a:spcPct val="0"/>
              </a:spcBef>
              <a:spcAft>
                <a:spcPct val="0"/>
              </a:spcAft>
              <a:buClrTx/>
              <a:buSzTx/>
              <a:buFontTx/>
              <a:buNone/>
              <a:tabLst/>
              <a:defRPr/>
            </a:pPr>
            <a:r>
              <a:rPr lang="en-US" altLang="zh-CN" sz="2000" b="1" kern="0" dirty="0">
                <a:latin typeface="华文仿宋" panose="02010600040101010101" pitchFamily="2" charset="-122"/>
                <a:ea typeface="华文仿宋" panose="02010600040101010101" pitchFamily="2" charset="-122"/>
              </a:rPr>
              <a:t>…</a:t>
            </a:r>
          </a:p>
          <a:p>
            <a:pPr marL="0" marR="0" lvl="0" indent="0" defTabSz="914400" eaLnBrk="0" fontAlgn="base" latinLnBrk="0" hangingPunct="0">
              <a:lnSpc>
                <a:spcPct val="150000"/>
              </a:lnSpc>
              <a:spcBef>
                <a:spcPct val="0"/>
              </a:spcBef>
              <a:spcAft>
                <a:spcPct val="0"/>
              </a:spcAft>
              <a:buClrTx/>
              <a:buSzTx/>
              <a:buFontTx/>
              <a:buNone/>
              <a:tabLst/>
              <a:defRPr/>
            </a:pPr>
            <a:r>
              <a:rPr lang="zh-CN" altLang="en-US" sz="2000" b="1" kern="0" dirty="0">
                <a:latin typeface="华文仿宋" panose="02010600040101010101" pitchFamily="2" charset="-122"/>
                <a:ea typeface="华文仿宋" panose="02010600040101010101" pitchFamily="2" charset="-122"/>
              </a:rPr>
              <a:t>总计</a:t>
            </a:r>
            <a:endParaRPr lang="en-US" altLang="zh-CN" sz="2000" b="1" kern="0" dirty="0">
              <a:latin typeface="华文仿宋" panose="02010600040101010101" pitchFamily="2" charset="-122"/>
              <a:ea typeface="华文仿宋" panose="02010600040101010101" pitchFamily="2" charset="-122"/>
            </a:endParaRPr>
          </a:p>
        </p:txBody>
      </p:sp>
      <p:pic>
        <p:nvPicPr>
          <p:cNvPr id="3" name="图片 2">
            <a:extLst>
              <a:ext uri="{FF2B5EF4-FFF2-40B4-BE49-F238E27FC236}">
                <a16:creationId xmlns:a16="http://schemas.microsoft.com/office/drawing/2014/main" xmlns="" id="{AC91C82C-A52E-4BA1-AFFF-39822AEB25FF}"/>
              </a:ext>
            </a:extLst>
          </p:cNvPr>
          <p:cNvPicPr>
            <a:picLocks noChangeAspect="1"/>
          </p:cNvPicPr>
          <p:nvPr/>
        </p:nvPicPr>
        <p:blipFill>
          <a:blip r:embed="rId3"/>
          <a:stretch>
            <a:fillRect/>
          </a:stretch>
        </p:blipFill>
        <p:spPr>
          <a:xfrm>
            <a:off x="2751783" y="4012049"/>
            <a:ext cx="1658256" cy="938865"/>
          </a:xfrm>
          <a:prstGeom prst="rect">
            <a:avLst/>
          </a:prstGeom>
        </p:spPr>
      </p:pic>
    </p:spTree>
    <p:extLst>
      <p:ext uri="{BB962C8B-B14F-4D97-AF65-F5344CB8AC3E}">
        <p14:creationId xmlns:p14="http://schemas.microsoft.com/office/powerpoint/2010/main" val="22129899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芯片测试</a:t>
            </a: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C00000"/>
                </a:solidFill>
                <a:latin typeface="Cambria Math" panose="02040503050406030204" pitchFamily="18" charset="0"/>
                <a:ea typeface="华文仿宋" panose="02010600040101010101" pitchFamily="2" charset="-122"/>
              </a:rPr>
              <a:t>分治算法</a:t>
            </a:r>
            <a:endParaRPr lang="en-US" altLang="zh-CN" sz="2400" kern="0" dirty="0">
              <a:solidFill>
                <a:srgbClr val="C00000"/>
              </a:solidFill>
              <a:latin typeface="Cambria Math" panose="02040503050406030204" pitchFamily="18" charset="0"/>
              <a:ea typeface="华文仿宋" panose="02010600040101010101" pitchFamily="2" charset="-122"/>
            </a:endParaRPr>
          </a:p>
        </p:txBody>
      </p:sp>
      <p:sp>
        <p:nvSpPr>
          <p:cNvPr id="5" name="文本框 4">
            <a:extLst>
              <a:ext uri="{FF2B5EF4-FFF2-40B4-BE49-F238E27FC236}">
                <a16:creationId xmlns:a16="http://schemas.microsoft.com/office/drawing/2014/main" xmlns="" id="{6275EE9B-5733-401D-9873-366CD9169A90}"/>
              </a:ext>
            </a:extLst>
          </p:cNvPr>
          <p:cNvSpPr txBox="1">
            <a:spLocks noChangeArrowheads="1"/>
          </p:cNvSpPr>
          <p:nvPr/>
        </p:nvSpPr>
        <p:spPr bwMode="auto">
          <a:xfrm>
            <a:off x="2073763" y="1440413"/>
            <a:ext cx="8656149" cy="374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a:t>
            </a:r>
            <a:r>
              <a:rPr lang="zh-CN" altLang="en-US" sz="2000" b="1" kern="0" dirty="0">
                <a:latin typeface="华文仿宋" panose="02010600040101010101" pitchFamily="2" charset="-122"/>
                <a:ea typeface="华文仿宋" panose="02010600040101010101" pitchFamily="2" charset="-122"/>
              </a:rPr>
              <a:t>假设 </a:t>
            </a:r>
            <a:r>
              <a:rPr lang="en-US" altLang="zh-CN" sz="2000" b="1" kern="0" dirty="0">
                <a:latin typeface="华文仿宋" panose="02010600040101010101" pitchFamily="2" charset="-122"/>
                <a:ea typeface="华文仿宋" panose="02010600040101010101" pitchFamily="2" charset="-122"/>
              </a:rPr>
              <a:t>n</a:t>
            </a:r>
            <a:r>
              <a:rPr lang="zh-CN" altLang="en-US" sz="2000" b="1" kern="0" dirty="0">
                <a:latin typeface="华文仿宋" panose="02010600040101010101" pitchFamily="2" charset="-122"/>
                <a:ea typeface="华文仿宋" panose="02010600040101010101" pitchFamily="2" charset="-122"/>
              </a:rPr>
              <a:t>为偶数，将 </a:t>
            </a:r>
            <a:r>
              <a:rPr lang="en-US" altLang="zh-CN" sz="2000" b="1" kern="0" dirty="0">
                <a:latin typeface="华文仿宋" panose="02010600040101010101" pitchFamily="2" charset="-122"/>
                <a:ea typeface="华文仿宋" panose="02010600040101010101" pitchFamily="2" charset="-122"/>
              </a:rPr>
              <a:t>n</a:t>
            </a:r>
            <a:r>
              <a:rPr lang="zh-CN" altLang="en-US" sz="2000" b="1" kern="0" dirty="0">
                <a:latin typeface="华文仿宋" panose="02010600040101010101" pitchFamily="2" charset="-122"/>
                <a:ea typeface="华文仿宋" panose="02010600040101010101" pitchFamily="2" charset="-122"/>
              </a:rPr>
              <a:t>片芯片两两一组做测试淘汰，剩下芯片构成子问题，进入下一轮分组淘汰</a:t>
            </a:r>
            <a:r>
              <a:rPr lang="en-US" altLang="zh-CN" sz="2000" b="1" kern="0" dirty="0">
                <a:latin typeface="华文仿宋" panose="02010600040101010101" pitchFamily="2" charset="-122"/>
                <a:ea typeface="华文仿宋" panose="02010600040101010101" pitchFamily="2" charset="-122"/>
              </a:rPr>
              <a:t>.</a:t>
            </a: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lang="zh-CN" altLang="en-US" sz="2000" b="1" kern="0" dirty="0">
                <a:solidFill>
                  <a:srgbClr val="FF0000"/>
                </a:solidFill>
                <a:latin typeface="华文仿宋" panose="02010600040101010101" pitchFamily="2" charset="-122"/>
                <a:ea typeface="华文仿宋" panose="02010600040101010101" pitchFamily="2" charset="-122"/>
              </a:rPr>
              <a:t>淘汰规则：</a:t>
            </a:r>
            <a:endParaRPr lang="en-US" altLang="zh-CN" sz="2000" b="1" kern="0" dirty="0">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lang="zh-CN" altLang="en-US" sz="2000" b="1" kern="0" dirty="0">
                <a:latin typeface="华文仿宋" panose="02010600040101010101" pitchFamily="2" charset="-122"/>
                <a:ea typeface="华文仿宋" panose="02010600040101010101" pitchFamily="2" charset="-122"/>
              </a:rPr>
              <a:t>“好</a:t>
            </a:r>
            <a:r>
              <a:rPr lang="en-US" altLang="zh-CN" sz="2000" b="1" kern="0" dirty="0">
                <a:latin typeface="华文仿宋" panose="02010600040101010101" pitchFamily="2" charset="-122"/>
                <a:ea typeface="华文仿宋" panose="02010600040101010101" pitchFamily="2" charset="-122"/>
              </a:rPr>
              <a:t>, </a:t>
            </a:r>
            <a:r>
              <a:rPr lang="zh-CN" altLang="en-US" sz="2000" b="1" kern="0" dirty="0">
                <a:latin typeface="华文仿宋" panose="02010600040101010101" pitchFamily="2" charset="-122"/>
                <a:ea typeface="华文仿宋" panose="02010600040101010101" pitchFamily="2" charset="-122"/>
              </a:rPr>
              <a:t>好”</a:t>
            </a:r>
            <a:r>
              <a:rPr lang="en-US" altLang="zh-CN" sz="2000" b="1" kern="0" dirty="0">
                <a:latin typeface="华文仿宋" panose="02010600040101010101" pitchFamily="2" charset="-122"/>
                <a:ea typeface="华文仿宋" panose="02010600040101010101" pitchFamily="2" charset="-122"/>
                <a:sym typeface="Wingdings" panose="05000000000000000000" pitchFamily="2" charset="2"/>
              </a:rPr>
              <a:t></a:t>
            </a:r>
            <a:r>
              <a:rPr lang="zh-CN" altLang="en-US" sz="2000" b="1" kern="0" dirty="0">
                <a:latin typeface="华文仿宋" panose="02010600040101010101" pitchFamily="2" charset="-122"/>
                <a:ea typeface="华文仿宋" panose="02010600040101010101" pitchFamily="2" charset="-122"/>
              </a:rPr>
              <a:t> 任留 </a:t>
            </a:r>
            <a:r>
              <a:rPr lang="en-US" altLang="zh-CN" sz="2000" b="1" kern="0" dirty="0">
                <a:latin typeface="华文仿宋" panose="02010600040101010101" pitchFamily="2" charset="-122"/>
                <a:ea typeface="华文仿宋" panose="02010600040101010101" pitchFamily="2" charset="-122"/>
              </a:rPr>
              <a:t>1</a:t>
            </a:r>
            <a:r>
              <a:rPr lang="zh-CN" altLang="en-US" sz="2000" b="1" kern="0" dirty="0">
                <a:latin typeface="华文仿宋" panose="02010600040101010101" pitchFamily="2" charset="-122"/>
                <a:ea typeface="华文仿宋" panose="02010600040101010101" pitchFamily="2" charset="-122"/>
              </a:rPr>
              <a:t>片，进入下轮</a:t>
            </a:r>
          </a:p>
          <a:p>
            <a:pPr marL="0" marR="0" lvl="0" indent="0" defTabSz="914400" eaLnBrk="0" fontAlgn="base" latinLnBrk="0" hangingPunct="0">
              <a:lnSpc>
                <a:spcPct val="150000"/>
              </a:lnSpc>
              <a:spcBef>
                <a:spcPct val="0"/>
              </a:spcBef>
              <a:spcAft>
                <a:spcPct val="0"/>
              </a:spcAft>
              <a:buClrTx/>
              <a:buSzTx/>
              <a:buFontTx/>
              <a:buNone/>
              <a:tabLst/>
              <a:defRPr/>
            </a:pPr>
            <a:r>
              <a:rPr lang="zh-CN" altLang="en-US" sz="2000" b="1" kern="0" dirty="0">
                <a:latin typeface="华文仿宋" panose="02010600040101010101" pitchFamily="2" charset="-122"/>
                <a:ea typeface="华文仿宋" panose="02010600040101010101" pitchFamily="2" charset="-122"/>
              </a:rPr>
              <a:t>其他情况 </a:t>
            </a:r>
            <a:r>
              <a:rPr lang="en-US" altLang="zh-CN" sz="2000" b="1" kern="0" dirty="0">
                <a:latin typeface="华文仿宋" panose="02010600040101010101" pitchFamily="2" charset="-122"/>
                <a:ea typeface="华文仿宋" panose="02010600040101010101" pitchFamily="2" charset="-122"/>
                <a:sym typeface="Wingdings" panose="05000000000000000000" pitchFamily="2" charset="2"/>
              </a:rPr>
              <a:t></a:t>
            </a:r>
            <a:r>
              <a:rPr lang="zh-CN" altLang="en-US" sz="2000" b="1" kern="0" dirty="0">
                <a:latin typeface="华文仿宋" panose="02010600040101010101" pitchFamily="2" charset="-122"/>
                <a:ea typeface="华文仿宋" panose="02010600040101010101" pitchFamily="2" charset="-122"/>
              </a:rPr>
              <a:t> 全部抛弃</a:t>
            </a:r>
          </a:p>
          <a:p>
            <a:pPr eaLnBrk="0" fontAlgn="base" hangingPunct="0">
              <a:lnSpc>
                <a:spcPct val="150000"/>
              </a:lnSpc>
              <a:spcBef>
                <a:spcPct val="0"/>
              </a:spcBef>
              <a:spcAft>
                <a:spcPct val="0"/>
              </a:spcAf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lang="zh-CN" altLang="en-US" sz="2000" b="1" kern="0" dirty="0">
                <a:solidFill>
                  <a:srgbClr val="FF0000"/>
                </a:solidFill>
                <a:latin typeface="华文仿宋" panose="02010600040101010101" pitchFamily="2" charset="-122"/>
                <a:ea typeface="华文仿宋" panose="02010600040101010101" pitchFamily="2" charset="-122"/>
              </a:rPr>
              <a:t>递归截止条件：</a:t>
            </a:r>
            <a:r>
              <a:rPr lang="en-US" altLang="zh-CN" sz="2000" b="1" kern="0" dirty="0">
                <a:solidFill>
                  <a:srgbClr val="FF0000"/>
                </a:solidFill>
                <a:latin typeface="华文仿宋" panose="02010600040101010101" pitchFamily="2" charset="-122"/>
                <a:ea typeface="华文仿宋" panose="02010600040101010101" pitchFamily="2" charset="-122"/>
              </a:rPr>
              <a:t>n</a:t>
            </a:r>
            <a:r>
              <a:rPr lang="en-US" altLang="zh-CN" sz="2000" b="1" kern="0" dirty="0">
                <a:solidFill>
                  <a:srgbClr val="FF0000"/>
                </a:solidFill>
                <a:ea typeface="华文仿宋" panose="02010600040101010101" pitchFamily="2" charset="-122"/>
                <a:cs typeface="Calibri" panose="020F0502020204030204" pitchFamily="34" charset="0"/>
              </a:rPr>
              <a:t>≤3</a:t>
            </a:r>
            <a:endParaRPr lang="en-US" altLang="zh-CN" sz="2000" b="1" kern="0" dirty="0">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lang="en-US" altLang="zh-CN" sz="2000" b="1" kern="0" dirty="0">
                <a:latin typeface="华文仿宋" panose="02010600040101010101" pitchFamily="2" charset="-122"/>
                <a:ea typeface="华文仿宋" panose="02010600040101010101" pitchFamily="2" charset="-122"/>
              </a:rPr>
              <a:t>3 </a:t>
            </a:r>
            <a:r>
              <a:rPr lang="zh-CN" altLang="en-US" sz="2000" b="1" kern="0" dirty="0">
                <a:latin typeface="华文仿宋" panose="02010600040101010101" pitchFamily="2" charset="-122"/>
                <a:ea typeface="华文仿宋" panose="02010600040101010101" pitchFamily="2" charset="-122"/>
              </a:rPr>
              <a:t>片芯片，</a:t>
            </a:r>
            <a:r>
              <a:rPr lang="en-US" altLang="zh-CN" sz="2000" b="1" kern="0" dirty="0">
                <a:latin typeface="华文仿宋" panose="02010600040101010101" pitchFamily="2" charset="-122"/>
                <a:ea typeface="华文仿宋" panose="02010600040101010101" pitchFamily="2" charset="-122"/>
              </a:rPr>
              <a:t>1 </a:t>
            </a:r>
            <a:r>
              <a:rPr lang="zh-CN" altLang="en-US" sz="2000" b="1" kern="0" dirty="0">
                <a:latin typeface="华文仿宋" panose="02010600040101010101" pitchFamily="2" charset="-122"/>
                <a:ea typeface="华文仿宋" panose="02010600040101010101" pitchFamily="2" charset="-122"/>
              </a:rPr>
              <a:t>次测试可得到好芯片</a:t>
            </a:r>
            <a:r>
              <a:rPr lang="en-US" altLang="zh-CN" sz="2000" b="1" kern="0" dirty="0">
                <a:latin typeface="华文仿宋" panose="02010600040101010101" pitchFamily="2" charset="-122"/>
                <a:ea typeface="华文仿宋" panose="02010600040101010101" pitchFamily="2" charset="-122"/>
              </a:rPr>
              <a:t>.</a:t>
            </a:r>
          </a:p>
          <a:p>
            <a:pPr marL="0" marR="0" lvl="0" indent="0" defTabSz="914400" eaLnBrk="0" fontAlgn="base" latinLnBrk="0" hangingPunct="0">
              <a:lnSpc>
                <a:spcPct val="150000"/>
              </a:lnSpc>
              <a:spcBef>
                <a:spcPct val="0"/>
              </a:spcBef>
              <a:spcAft>
                <a:spcPct val="0"/>
              </a:spcAft>
              <a:buClrTx/>
              <a:buSzTx/>
              <a:buFontTx/>
              <a:buNone/>
              <a:tabLst/>
              <a:defRPr/>
            </a:pPr>
            <a:r>
              <a:rPr lang="en-US" altLang="zh-CN" sz="2000" b="1" kern="0" dirty="0">
                <a:latin typeface="华文仿宋" panose="02010600040101010101" pitchFamily="2" charset="-122"/>
                <a:ea typeface="华文仿宋" panose="02010600040101010101" pitchFamily="2" charset="-122"/>
              </a:rPr>
              <a:t>1 </a:t>
            </a:r>
            <a:r>
              <a:rPr lang="zh-CN" altLang="en-US" sz="2000" b="1" kern="0" dirty="0">
                <a:latin typeface="华文仿宋" panose="02010600040101010101" pitchFamily="2" charset="-122"/>
                <a:ea typeface="华文仿宋" panose="02010600040101010101" pitchFamily="2" charset="-122"/>
              </a:rPr>
              <a:t>或 </a:t>
            </a:r>
            <a:r>
              <a:rPr lang="en-US" altLang="zh-CN" sz="2000" b="1" kern="0" dirty="0">
                <a:latin typeface="华文仿宋" panose="02010600040101010101" pitchFamily="2" charset="-122"/>
                <a:ea typeface="华文仿宋" panose="02010600040101010101" pitchFamily="2" charset="-122"/>
              </a:rPr>
              <a:t>2 </a:t>
            </a:r>
            <a:r>
              <a:rPr lang="zh-CN" altLang="en-US" sz="2000" b="1" kern="0" dirty="0">
                <a:latin typeface="华文仿宋" panose="02010600040101010101" pitchFamily="2" charset="-122"/>
                <a:ea typeface="华文仿宋" panose="02010600040101010101" pitchFamily="2" charset="-122"/>
              </a:rPr>
              <a:t>片芯片，不再需要测试</a:t>
            </a:r>
            <a:r>
              <a:rPr lang="en-US" altLang="zh-CN" sz="2000" b="1" kern="0" dirty="0">
                <a:latin typeface="华文仿宋" panose="02010600040101010101" pitchFamily="2" charset="-122"/>
                <a:ea typeface="华文仿宋" panose="02010600040101010101" pitchFamily="2" charset="-122"/>
              </a:rPr>
              <a:t>.</a:t>
            </a:r>
          </a:p>
        </p:txBody>
      </p:sp>
    </p:spTree>
    <p:extLst>
      <p:ext uri="{BB962C8B-B14F-4D97-AF65-F5344CB8AC3E}">
        <p14:creationId xmlns:p14="http://schemas.microsoft.com/office/powerpoint/2010/main" val="101704788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芯片测试</a:t>
            </a: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C00000"/>
                </a:solidFill>
                <a:latin typeface="Cambria Math" panose="02040503050406030204" pitchFamily="18" charset="0"/>
                <a:ea typeface="华文仿宋" panose="02010600040101010101" pitchFamily="2" charset="-122"/>
              </a:rPr>
              <a:t>分治算法的正确性</a:t>
            </a:r>
            <a:endParaRPr lang="en-US" altLang="zh-CN" sz="2400" kern="0" dirty="0">
              <a:solidFill>
                <a:srgbClr val="C00000"/>
              </a:solidFill>
              <a:latin typeface="Cambria Math" panose="02040503050406030204" pitchFamily="18" charset="0"/>
              <a:ea typeface="华文仿宋" panose="02010600040101010101" pitchFamily="2" charset="-122"/>
            </a:endParaRPr>
          </a:p>
        </p:txBody>
      </p:sp>
      <p:sp>
        <p:nvSpPr>
          <p:cNvPr id="6" name="文本框 5">
            <a:extLst>
              <a:ext uri="{FF2B5EF4-FFF2-40B4-BE49-F238E27FC236}">
                <a16:creationId xmlns:a16="http://schemas.microsoft.com/office/drawing/2014/main" xmlns="" id="{C150C750-DDE7-415F-A9DA-DA85D56215D8}"/>
              </a:ext>
            </a:extLst>
          </p:cNvPr>
          <p:cNvSpPr txBox="1"/>
          <p:nvPr/>
        </p:nvSpPr>
        <p:spPr>
          <a:xfrm>
            <a:off x="664963" y="1670485"/>
            <a:ext cx="8202201" cy="4216539"/>
          </a:xfrm>
          <a:prstGeom prst="rect">
            <a:avLst/>
          </a:prstGeom>
          <a:noFill/>
        </p:spPr>
        <p:txBody>
          <a:bodyPr wrap="square">
            <a:spAutoFit/>
          </a:bodyPr>
          <a:lstStyle/>
          <a:p>
            <a:pPr eaLnBrk="0" fontAlgn="base" hangingPunct="0">
              <a:spcBef>
                <a:spcPct val="0"/>
              </a:spcBef>
              <a:spcAft>
                <a:spcPct val="0"/>
              </a:spcAft>
              <a:defRPr/>
            </a:pPr>
            <a:r>
              <a:rPr lang="zh-CN" altLang="en-US" sz="2400" b="1" dirty="0">
                <a:solidFill>
                  <a:srgbClr val="C64847"/>
                </a:solidFill>
                <a:latin typeface="Cambria" panose="02040503050406030204" pitchFamily="18" charset="0"/>
                <a:ea typeface="华文仿宋" panose="02010600040101010101" pitchFamily="2" charset="-122"/>
              </a:rPr>
              <a:t>命题</a:t>
            </a:r>
            <a:r>
              <a:rPr lang="en-US" altLang="zh-CN" sz="2400" b="1" dirty="0">
                <a:solidFill>
                  <a:srgbClr val="C64847"/>
                </a:solidFill>
                <a:latin typeface="Cambria" panose="02040503050406030204" pitchFamily="18" charset="0"/>
                <a:ea typeface="华文仿宋" panose="02010600040101010101" pitchFamily="2" charset="-122"/>
              </a:rPr>
              <a:t>1 </a:t>
            </a:r>
            <a:r>
              <a:rPr lang="zh-CN" altLang="en-US" sz="2400" b="1" dirty="0">
                <a:solidFill>
                  <a:prstClr val="black"/>
                </a:solidFill>
                <a:latin typeface="Cambria" panose="02040503050406030204" pitchFamily="18" charset="0"/>
                <a:ea typeface="华文仿宋" panose="02010600040101010101" pitchFamily="2" charset="-122"/>
              </a:rPr>
              <a:t>当 </a:t>
            </a:r>
            <a:r>
              <a:rPr lang="en-US" altLang="zh-CN" sz="2400" b="1" dirty="0">
                <a:solidFill>
                  <a:prstClr val="black"/>
                </a:solidFill>
                <a:latin typeface="Cambria" panose="02040503050406030204" pitchFamily="18" charset="0"/>
                <a:ea typeface="华文仿宋" panose="02010600040101010101" pitchFamily="2" charset="-122"/>
              </a:rPr>
              <a:t>n </a:t>
            </a:r>
            <a:r>
              <a:rPr lang="zh-CN" altLang="en-US" sz="2400" b="1" dirty="0">
                <a:solidFill>
                  <a:prstClr val="black"/>
                </a:solidFill>
                <a:latin typeface="Cambria" panose="02040503050406030204" pitchFamily="18" charset="0"/>
                <a:ea typeface="华文仿宋" panose="02010600040101010101" pitchFamily="2" charset="-122"/>
              </a:rPr>
              <a:t>是偶数时，在上述淘汰规则下，经过一轮淘汰，剩下的好芯片比坏芯片至少多</a:t>
            </a:r>
            <a:r>
              <a:rPr lang="en-US" altLang="zh-CN" sz="2400" b="1" dirty="0">
                <a:solidFill>
                  <a:prstClr val="black"/>
                </a:solidFill>
                <a:latin typeface="Cambria" panose="02040503050406030204" pitchFamily="18" charset="0"/>
                <a:ea typeface="华文仿宋" panose="02010600040101010101" pitchFamily="2" charset="-122"/>
              </a:rPr>
              <a:t>1</a:t>
            </a:r>
            <a:r>
              <a:rPr lang="zh-CN" altLang="en-US" sz="2400" b="1" dirty="0">
                <a:solidFill>
                  <a:prstClr val="black"/>
                </a:solidFill>
                <a:latin typeface="Cambria" panose="02040503050406030204" pitchFamily="18" charset="0"/>
                <a:ea typeface="华文仿宋" panose="02010600040101010101" pitchFamily="2" charset="-122"/>
              </a:rPr>
              <a:t>片</a:t>
            </a:r>
            <a:r>
              <a:rPr lang="en-US" altLang="zh-CN" sz="2400" b="1" dirty="0">
                <a:solidFill>
                  <a:prstClr val="black"/>
                </a:solidFill>
                <a:latin typeface="Cambria" panose="02040503050406030204" pitchFamily="18" charset="0"/>
                <a:ea typeface="华文仿宋" panose="02010600040101010101" pitchFamily="2" charset="-122"/>
              </a:rPr>
              <a:t>.</a:t>
            </a:r>
          </a:p>
          <a:p>
            <a:pPr eaLnBrk="0" fontAlgn="base" hangingPunct="0">
              <a:spcBef>
                <a:spcPct val="0"/>
              </a:spcBef>
              <a:spcAft>
                <a:spcPct val="0"/>
              </a:spcAft>
              <a:defRPr/>
            </a:pPr>
            <a:endParaRPr lang="zh-CN" altLang="en-US" sz="2400" b="1" dirty="0">
              <a:solidFill>
                <a:prstClr val="black"/>
              </a:solidFill>
              <a:latin typeface="Cambria" panose="02040503050406030204" pitchFamily="18" charset="0"/>
              <a:ea typeface="华文仿宋" panose="02010600040101010101" pitchFamily="2" charset="-122"/>
            </a:endParaRPr>
          </a:p>
          <a:p>
            <a:pPr eaLnBrk="0" fontAlgn="base" hangingPunct="0">
              <a:spcBef>
                <a:spcPct val="0"/>
              </a:spcBef>
              <a:spcAft>
                <a:spcPct val="0"/>
              </a:spcAft>
              <a:defRPr/>
            </a:pPr>
            <a:r>
              <a:rPr lang="zh-CN" altLang="en-US" sz="2400" b="1" dirty="0">
                <a:solidFill>
                  <a:srgbClr val="FF0000"/>
                </a:solidFill>
                <a:latin typeface="Cambria" panose="02040503050406030204" pitchFamily="18" charset="0"/>
                <a:ea typeface="华文仿宋" panose="02010600040101010101" pitchFamily="2" charset="-122"/>
              </a:rPr>
              <a:t>证</a:t>
            </a:r>
            <a:r>
              <a:rPr lang="zh-CN" altLang="en-US" sz="2400" b="1" dirty="0">
                <a:solidFill>
                  <a:prstClr val="black"/>
                </a:solidFill>
                <a:latin typeface="Cambria" panose="02040503050406030204" pitchFamily="18" charset="0"/>
                <a:ea typeface="华文仿宋" panose="02010600040101010101" pitchFamily="2" charset="-122"/>
              </a:rPr>
              <a:t> 设</a:t>
            </a:r>
            <a:r>
              <a:rPr lang="en-US" altLang="zh-CN" sz="2400" b="1" dirty="0">
                <a:solidFill>
                  <a:prstClr val="black"/>
                </a:solidFill>
                <a:latin typeface="Cambria" panose="02040503050406030204" pitchFamily="18" charset="0"/>
                <a:ea typeface="华文仿宋" panose="02010600040101010101" pitchFamily="2" charset="-122"/>
              </a:rPr>
              <a:t>A, B</a:t>
            </a:r>
            <a:r>
              <a:rPr lang="zh-CN" altLang="en-US" sz="2400" b="1" dirty="0">
                <a:solidFill>
                  <a:prstClr val="black"/>
                </a:solidFill>
                <a:latin typeface="Cambria" panose="02040503050406030204" pitchFamily="18" charset="0"/>
                <a:ea typeface="华文仿宋" panose="02010600040101010101" pitchFamily="2" charset="-122"/>
              </a:rPr>
              <a:t>都好的芯片 </a:t>
            </a:r>
            <a:r>
              <a:rPr lang="en-US" altLang="zh-CN" sz="2400" b="1" dirty="0" err="1">
                <a:solidFill>
                  <a:prstClr val="black"/>
                </a:solidFill>
                <a:latin typeface="Cambria" panose="02040503050406030204" pitchFamily="18" charset="0"/>
                <a:ea typeface="华文仿宋" panose="02010600040101010101" pitchFamily="2" charset="-122"/>
              </a:rPr>
              <a:t>i</a:t>
            </a:r>
            <a:r>
              <a:rPr lang="en-US" altLang="zh-CN" sz="2400" b="1" dirty="0">
                <a:solidFill>
                  <a:prstClr val="black"/>
                </a:solidFill>
                <a:latin typeface="Cambria" panose="02040503050406030204" pitchFamily="18" charset="0"/>
                <a:ea typeface="华文仿宋" panose="02010600040101010101" pitchFamily="2" charset="-122"/>
              </a:rPr>
              <a:t> </a:t>
            </a:r>
            <a:r>
              <a:rPr lang="zh-CN" altLang="en-US" sz="2400" b="1" dirty="0">
                <a:solidFill>
                  <a:prstClr val="black"/>
                </a:solidFill>
                <a:latin typeface="Cambria" panose="02040503050406030204" pitchFamily="18" charset="0"/>
                <a:ea typeface="华文仿宋" panose="02010600040101010101" pitchFamily="2" charset="-122"/>
              </a:rPr>
              <a:t>组</a:t>
            </a:r>
            <a:r>
              <a:rPr lang="en-US" altLang="zh-CN" sz="2400" b="1" dirty="0">
                <a:solidFill>
                  <a:prstClr val="black"/>
                </a:solidFill>
                <a:latin typeface="Cambria" panose="02040503050406030204" pitchFamily="18" charset="0"/>
                <a:ea typeface="华文仿宋" panose="02010600040101010101" pitchFamily="2" charset="-122"/>
              </a:rPr>
              <a:t>, A</a:t>
            </a:r>
            <a:r>
              <a:rPr lang="zh-CN" altLang="en-US" sz="2400" b="1" dirty="0">
                <a:solidFill>
                  <a:prstClr val="black"/>
                </a:solidFill>
                <a:latin typeface="Cambria" panose="02040503050406030204" pitchFamily="18" charset="0"/>
                <a:ea typeface="华文仿宋" panose="02010600040101010101" pitchFamily="2" charset="-122"/>
              </a:rPr>
              <a:t>与</a:t>
            </a:r>
            <a:r>
              <a:rPr lang="en-US" altLang="zh-CN" sz="2400" b="1" dirty="0">
                <a:solidFill>
                  <a:prstClr val="black"/>
                </a:solidFill>
                <a:latin typeface="Cambria" panose="02040503050406030204" pitchFamily="18" charset="0"/>
                <a:ea typeface="华文仿宋" panose="02010600040101010101" pitchFamily="2" charset="-122"/>
              </a:rPr>
              <a:t>B</a:t>
            </a:r>
            <a:r>
              <a:rPr lang="zh-CN" altLang="en-US" sz="2400" b="1" dirty="0">
                <a:solidFill>
                  <a:prstClr val="black"/>
                </a:solidFill>
                <a:latin typeface="Cambria" panose="02040503050406030204" pitchFamily="18" charset="0"/>
                <a:ea typeface="华文仿宋" panose="02010600040101010101" pitchFamily="2" charset="-122"/>
              </a:rPr>
              <a:t>一好一坏 </a:t>
            </a:r>
            <a:r>
              <a:rPr lang="en-US" altLang="zh-CN" sz="2400" b="1" dirty="0">
                <a:solidFill>
                  <a:prstClr val="black"/>
                </a:solidFill>
                <a:latin typeface="Cambria" panose="02040503050406030204" pitchFamily="18" charset="0"/>
                <a:ea typeface="华文仿宋" panose="02010600040101010101" pitchFamily="2" charset="-122"/>
              </a:rPr>
              <a:t>j </a:t>
            </a:r>
            <a:r>
              <a:rPr lang="zh-CN" altLang="en-US" sz="2400" b="1" dirty="0">
                <a:solidFill>
                  <a:prstClr val="black"/>
                </a:solidFill>
                <a:latin typeface="Cambria" panose="02040503050406030204" pitchFamily="18" charset="0"/>
                <a:ea typeface="华文仿宋" panose="02010600040101010101" pitchFamily="2" charset="-122"/>
              </a:rPr>
              <a:t>组，</a:t>
            </a:r>
            <a:r>
              <a:rPr lang="en-US" altLang="zh-CN" sz="2400" b="1" dirty="0">
                <a:solidFill>
                  <a:prstClr val="black"/>
                </a:solidFill>
                <a:latin typeface="Cambria" panose="02040503050406030204" pitchFamily="18" charset="0"/>
                <a:ea typeface="华文仿宋" panose="02010600040101010101" pitchFamily="2" charset="-122"/>
              </a:rPr>
              <a:t>A</a:t>
            </a:r>
            <a:r>
              <a:rPr lang="zh-CN" altLang="en-US" sz="2400" b="1" dirty="0">
                <a:solidFill>
                  <a:prstClr val="black"/>
                </a:solidFill>
                <a:latin typeface="Cambria" panose="02040503050406030204" pitchFamily="18" charset="0"/>
                <a:ea typeface="华文仿宋" panose="02010600040101010101" pitchFamily="2" charset="-122"/>
              </a:rPr>
              <a:t>与</a:t>
            </a:r>
            <a:r>
              <a:rPr lang="en-US" altLang="zh-CN" sz="2400" b="1" dirty="0">
                <a:solidFill>
                  <a:prstClr val="black"/>
                </a:solidFill>
                <a:latin typeface="Cambria" panose="02040503050406030204" pitchFamily="18" charset="0"/>
                <a:ea typeface="华文仿宋" panose="02010600040101010101" pitchFamily="2" charset="-122"/>
              </a:rPr>
              <a:t>B </a:t>
            </a:r>
            <a:r>
              <a:rPr lang="zh-CN" altLang="en-US" sz="2400" b="1" dirty="0">
                <a:solidFill>
                  <a:prstClr val="black"/>
                </a:solidFill>
                <a:latin typeface="Cambria" panose="02040503050406030204" pitchFamily="18" charset="0"/>
                <a:ea typeface="华文仿宋" panose="02010600040101010101" pitchFamily="2" charset="-122"/>
              </a:rPr>
              <a:t>都坏的 </a:t>
            </a:r>
            <a:r>
              <a:rPr lang="en-US" altLang="zh-CN" sz="2400" b="1" dirty="0">
                <a:solidFill>
                  <a:prstClr val="black"/>
                </a:solidFill>
                <a:latin typeface="Cambria" panose="02040503050406030204" pitchFamily="18" charset="0"/>
                <a:ea typeface="华文仿宋" panose="02010600040101010101" pitchFamily="2" charset="-122"/>
              </a:rPr>
              <a:t>k </a:t>
            </a:r>
            <a:r>
              <a:rPr lang="zh-CN" altLang="en-US" sz="2400" b="1" dirty="0">
                <a:solidFill>
                  <a:prstClr val="black"/>
                </a:solidFill>
                <a:latin typeface="Cambria" panose="02040503050406030204" pitchFamily="18" charset="0"/>
                <a:ea typeface="华文仿宋" panose="02010600040101010101" pitchFamily="2" charset="-122"/>
              </a:rPr>
              <a:t>组</a:t>
            </a:r>
            <a:r>
              <a:rPr lang="en-US" altLang="zh-CN" sz="2400" b="1" dirty="0">
                <a:solidFill>
                  <a:prstClr val="black"/>
                </a:solidFill>
                <a:latin typeface="Cambria" panose="02040503050406030204" pitchFamily="18" charset="0"/>
                <a:ea typeface="华文仿宋" panose="02010600040101010101" pitchFamily="2" charset="-122"/>
              </a:rPr>
              <a:t>. </a:t>
            </a:r>
            <a:r>
              <a:rPr lang="zh-CN" altLang="en-US" sz="2400" b="1" dirty="0">
                <a:solidFill>
                  <a:prstClr val="black"/>
                </a:solidFill>
                <a:latin typeface="Cambria" panose="02040503050406030204" pitchFamily="18" charset="0"/>
                <a:ea typeface="华文仿宋" panose="02010600040101010101" pitchFamily="2" charset="-122"/>
              </a:rPr>
              <a:t>淘汰后好芯片至少 </a:t>
            </a:r>
            <a:r>
              <a:rPr lang="en-US" altLang="zh-CN" sz="2400" b="1" dirty="0" err="1">
                <a:solidFill>
                  <a:prstClr val="black"/>
                </a:solidFill>
                <a:latin typeface="Cambria" panose="02040503050406030204" pitchFamily="18" charset="0"/>
                <a:ea typeface="华文仿宋" panose="02010600040101010101" pitchFamily="2" charset="-122"/>
              </a:rPr>
              <a:t>i</a:t>
            </a:r>
            <a:r>
              <a:rPr lang="zh-CN" altLang="en-US" sz="2400" b="1" dirty="0">
                <a:solidFill>
                  <a:prstClr val="black"/>
                </a:solidFill>
                <a:latin typeface="Cambria" panose="02040503050406030204" pitchFamily="18" charset="0"/>
                <a:ea typeface="华文仿宋" panose="02010600040101010101" pitchFamily="2" charset="-122"/>
              </a:rPr>
              <a:t>片，坏芯片至多 </a:t>
            </a:r>
            <a:r>
              <a:rPr lang="en-US" altLang="zh-CN" sz="2400" b="1" dirty="0">
                <a:solidFill>
                  <a:prstClr val="black"/>
                </a:solidFill>
                <a:latin typeface="Cambria" panose="02040503050406030204" pitchFamily="18" charset="0"/>
                <a:ea typeface="华文仿宋" panose="02010600040101010101" pitchFamily="2" charset="-122"/>
              </a:rPr>
              <a:t>k</a:t>
            </a:r>
            <a:r>
              <a:rPr lang="zh-CN" altLang="en-US" sz="2400" b="1" dirty="0">
                <a:solidFill>
                  <a:prstClr val="black"/>
                </a:solidFill>
                <a:latin typeface="Cambria" panose="02040503050406030204" pitchFamily="18" charset="0"/>
                <a:ea typeface="华文仿宋" panose="02010600040101010101" pitchFamily="2" charset="-122"/>
              </a:rPr>
              <a:t>片 </a:t>
            </a:r>
            <a:r>
              <a:rPr lang="en-US" altLang="zh-CN" sz="2400" b="1" dirty="0">
                <a:solidFill>
                  <a:prstClr val="black"/>
                </a:solidFill>
                <a:latin typeface="Cambria" panose="02040503050406030204" pitchFamily="18" charset="0"/>
                <a:ea typeface="华文仿宋" panose="02010600040101010101" pitchFamily="2" charset="-122"/>
              </a:rPr>
              <a:t>.</a:t>
            </a:r>
          </a:p>
          <a:p>
            <a:pPr eaLnBrk="0" fontAlgn="base" hangingPunct="0">
              <a:spcBef>
                <a:spcPct val="0"/>
              </a:spcBef>
              <a:spcAft>
                <a:spcPct val="0"/>
              </a:spcAft>
              <a:defRPr/>
            </a:pPr>
            <a:endParaRPr lang="en-US" altLang="zh-CN" sz="2400" b="1" dirty="0">
              <a:solidFill>
                <a:prstClr val="black"/>
              </a:solidFill>
              <a:latin typeface="Cambria" panose="02040503050406030204" pitchFamily="18" charset="0"/>
              <a:ea typeface="华文仿宋" panose="02010600040101010101" pitchFamily="2" charset="-122"/>
            </a:endParaRPr>
          </a:p>
          <a:p>
            <a:pPr eaLnBrk="0" fontAlgn="base" hangingPunct="0">
              <a:spcBef>
                <a:spcPct val="0"/>
              </a:spcBef>
              <a:spcAft>
                <a:spcPct val="0"/>
              </a:spcAft>
              <a:defRPr/>
            </a:pPr>
            <a:r>
              <a:rPr lang="en-US" altLang="zh-CN" sz="2400" b="1" dirty="0">
                <a:solidFill>
                  <a:prstClr val="black"/>
                </a:solidFill>
                <a:latin typeface="Cambria" panose="02040503050406030204" pitchFamily="18" charset="0"/>
                <a:ea typeface="华文仿宋" panose="02010600040101010101" pitchFamily="2" charset="-122"/>
              </a:rPr>
              <a:t>2i + 2j + 2k = n        </a:t>
            </a:r>
            <a:r>
              <a:rPr lang="zh-CN" altLang="en-US" sz="2400" b="1" dirty="0">
                <a:solidFill>
                  <a:srgbClr val="60B5CC"/>
                </a:solidFill>
                <a:latin typeface="Cambria" panose="02040503050406030204" pitchFamily="18" charset="0"/>
                <a:ea typeface="华文仿宋" panose="02010600040101010101" pitchFamily="2" charset="-122"/>
              </a:rPr>
              <a:t>初始芯片总数</a:t>
            </a:r>
          </a:p>
          <a:p>
            <a:pPr eaLnBrk="0" fontAlgn="base" hangingPunct="0">
              <a:spcBef>
                <a:spcPct val="0"/>
              </a:spcBef>
              <a:spcAft>
                <a:spcPct val="0"/>
              </a:spcAft>
              <a:defRPr/>
            </a:pPr>
            <a:r>
              <a:rPr lang="en-US" altLang="zh-CN" sz="2400" b="1" dirty="0">
                <a:solidFill>
                  <a:prstClr val="black"/>
                </a:solidFill>
                <a:latin typeface="Cambria" panose="02040503050406030204" pitchFamily="18" charset="0"/>
                <a:ea typeface="华文仿宋" panose="02010600040101010101" pitchFamily="2" charset="-122"/>
              </a:rPr>
              <a:t>2i + j &gt; 2k + j           </a:t>
            </a:r>
            <a:r>
              <a:rPr lang="zh-CN" altLang="en-US" sz="2400" b="1" dirty="0">
                <a:solidFill>
                  <a:srgbClr val="60B5CC"/>
                </a:solidFill>
                <a:latin typeface="Cambria" panose="02040503050406030204" pitchFamily="18" charset="0"/>
                <a:ea typeface="华文仿宋" panose="02010600040101010101" pitchFamily="2" charset="-122"/>
              </a:rPr>
              <a:t>初始好芯片多于坏芯片</a:t>
            </a:r>
            <a:endParaRPr lang="en-US" altLang="zh-CN" sz="2400" b="1" dirty="0">
              <a:solidFill>
                <a:srgbClr val="60B5CC"/>
              </a:solidFill>
              <a:latin typeface="Cambria" panose="02040503050406030204" pitchFamily="18" charset="0"/>
              <a:ea typeface="华文仿宋" panose="02010600040101010101" pitchFamily="2" charset="-122"/>
            </a:endParaRPr>
          </a:p>
          <a:p>
            <a:pPr eaLnBrk="0" fontAlgn="base" hangingPunct="0">
              <a:spcBef>
                <a:spcPct val="0"/>
              </a:spcBef>
              <a:spcAft>
                <a:spcPct val="0"/>
              </a:spcAft>
              <a:defRPr/>
            </a:pPr>
            <a:endParaRPr lang="en-US" altLang="zh-CN" sz="2400" b="1" dirty="0">
              <a:solidFill>
                <a:prstClr val="black"/>
              </a:solidFill>
              <a:latin typeface="Cambria" panose="02040503050406030204" pitchFamily="18" charset="0"/>
              <a:ea typeface="华文仿宋" panose="02010600040101010101" pitchFamily="2" charset="-122"/>
            </a:endParaRPr>
          </a:p>
          <a:p>
            <a:pPr eaLnBrk="0" fontAlgn="base" hangingPunct="0">
              <a:spcBef>
                <a:spcPct val="0"/>
              </a:spcBef>
              <a:spcAft>
                <a:spcPct val="0"/>
              </a:spcAft>
              <a:defRPr/>
            </a:pPr>
            <a:r>
              <a:rPr lang="en-US" altLang="zh-CN" sz="2400" b="1" dirty="0">
                <a:solidFill>
                  <a:prstClr val="black"/>
                </a:solidFill>
                <a:latin typeface="Cambria" panose="02040503050406030204" pitchFamily="18" charset="0"/>
                <a:ea typeface="华文仿宋" panose="02010600040101010101" pitchFamily="2" charset="-122"/>
              </a:rPr>
              <a:t>                     </a:t>
            </a:r>
            <a:r>
              <a:rPr lang="en-US" altLang="zh-CN" sz="2400" b="1" dirty="0" err="1">
                <a:solidFill>
                  <a:prstClr val="black"/>
                </a:solidFill>
                <a:latin typeface="Cambria" panose="02040503050406030204" pitchFamily="18" charset="0"/>
                <a:ea typeface="华文仿宋" panose="02010600040101010101" pitchFamily="2" charset="-122"/>
              </a:rPr>
              <a:t>i</a:t>
            </a:r>
            <a:r>
              <a:rPr lang="en-US" altLang="zh-CN" sz="2400" b="1" dirty="0">
                <a:solidFill>
                  <a:prstClr val="black"/>
                </a:solidFill>
                <a:latin typeface="Cambria" panose="02040503050406030204" pitchFamily="18" charset="0"/>
                <a:ea typeface="华文仿宋" panose="02010600040101010101" pitchFamily="2" charset="-122"/>
              </a:rPr>
              <a:t> &gt; k</a:t>
            </a:r>
          </a:p>
          <a:p>
            <a:pPr eaLnBrk="0" fontAlgn="base" hangingPunct="0">
              <a:spcBef>
                <a:spcPct val="0"/>
              </a:spcBef>
              <a:spcAft>
                <a:spcPct val="0"/>
              </a:spcAft>
              <a:defRPr/>
            </a:pPr>
            <a:endParaRPr lang="en-US" altLang="zh-CN" sz="2800" b="1" dirty="0">
              <a:solidFill>
                <a:prstClr val="black"/>
              </a:solidFill>
              <a:latin typeface="Times New Roman" panose="02020603050405020304" pitchFamily="18" charset="0"/>
              <a:ea typeface="宋体" panose="02010600030101010101" pitchFamily="2" charset="-122"/>
            </a:endParaRPr>
          </a:p>
        </p:txBody>
      </p:sp>
      <p:sp>
        <p:nvSpPr>
          <p:cNvPr id="7" name="矩形 6">
            <a:extLst>
              <a:ext uri="{FF2B5EF4-FFF2-40B4-BE49-F238E27FC236}">
                <a16:creationId xmlns:a16="http://schemas.microsoft.com/office/drawing/2014/main" xmlns="" id="{A135D99C-225E-4363-A827-210ED977BA04}"/>
              </a:ext>
            </a:extLst>
          </p:cNvPr>
          <p:cNvSpPr/>
          <p:nvPr/>
        </p:nvSpPr>
        <p:spPr>
          <a:xfrm>
            <a:off x="565150" y="1590675"/>
            <a:ext cx="8013700" cy="1046163"/>
          </a:xfrm>
          <a:prstGeom prst="rect">
            <a:avLst/>
          </a:prstGeom>
          <a:noFill/>
          <a:ln w="38100" cap="flat" cmpd="sng" algn="ctr">
            <a:solidFill>
              <a:srgbClr val="60B5CC">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箭头: 右 8">
            <a:extLst>
              <a:ext uri="{FF2B5EF4-FFF2-40B4-BE49-F238E27FC236}">
                <a16:creationId xmlns:a16="http://schemas.microsoft.com/office/drawing/2014/main" xmlns="" id="{B1D9C107-B0FE-4C2C-A434-48C055E9C131}"/>
              </a:ext>
            </a:extLst>
          </p:cNvPr>
          <p:cNvSpPr/>
          <p:nvPr/>
        </p:nvSpPr>
        <p:spPr>
          <a:xfrm>
            <a:off x="1610625" y="4990665"/>
            <a:ext cx="503237" cy="393700"/>
          </a:xfrm>
          <a:prstGeom prst="rightArrow">
            <a:avLst/>
          </a:prstGeom>
          <a:solidFill>
            <a:srgbClr val="00479D"/>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625897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芯片测试</a:t>
            </a: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sz="2400" kern="0" dirty="0">
                <a:solidFill>
                  <a:srgbClr val="C00000"/>
                </a:solidFill>
                <a:latin typeface="Cambria Math" panose="02040503050406030204" pitchFamily="18" charset="0"/>
                <a:ea typeface="华文仿宋" panose="02010600040101010101" pitchFamily="2" charset="-122"/>
              </a:rPr>
              <a:t>n</a:t>
            </a:r>
            <a:r>
              <a:rPr lang="zh-CN" altLang="en-US" sz="2400" kern="0" dirty="0">
                <a:solidFill>
                  <a:srgbClr val="C00000"/>
                </a:solidFill>
                <a:latin typeface="Cambria Math" panose="02040503050406030204" pitchFamily="18" charset="0"/>
                <a:ea typeface="华文仿宋" panose="02010600040101010101" pitchFamily="2" charset="-122"/>
              </a:rPr>
              <a:t>为奇数时的特殊处理</a:t>
            </a:r>
            <a:endParaRPr lang="en-US" altLang="zh-CN" sz="2400" kern="0" dirty="0">
              <a:solidFill>
                <a:srgbClr val="C00000"/>
              </a:solidFill>
              <a:latin typeface="Cambria Math" panose="02040503050406030204" pitchFamily="18" charset="0"/>
              <a:ea typeface="华文仿宋" panose="02010600040101010101" pitchFamily="2" charset="-122"/>
            </a:endParaRPr>
          </a:p>
        </p:txBody>
      </p:sp>
      <p:sp>
        <p:nvSpPr>
          <p:cNvPr id="10" name="文本框 9">
            <a:extLst>
              <a:ext uri="{FF2B5EF4-FFF2-40B4-BE49-F238E27FC236}">
                <a16:creationId xmlns:a16="http://schemas.microsoft.com/office/drawing/2014/main" xmlns="" id="{AF0612E3-70C2-4CB3-BD2A-0C4224CB69B5}"/>
              </a:ext>
            </a:extLst>
          </p:cNvPr>
          <p:cNvSpPr txBox="1">
            <a:spLocks noChangeArrowheads="1"/>
          </p:cNvSpPr>
          <p:nvPr/>
        </p:nvSpPr>
        <p:spPr bwMode="auto">
          <a:xfrm>
            <a:off x="1930888" y="1558167"/>
            <a:ext cx="8656149" cy="374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a:t>
            </a:r>
            <a:r>
              <a:rPr lang="zh-CN" altLang="en-US" sz="2000" b="1" kern="0" dirty="0">
                <a:latin typeface="华文仿宋" panose="02010600040101010101" pitchFamily="2" charset="-122"/>
                <a:ea typeface="华文仿宋" panose="02010600040101010101" pitchFamily="2" charset="-122"/>
              </a:rPr>
              <a:t>当 </a:t>
            </a:r>
            <a:r>
              <a:rPr lang="en-US" altLang="zh-CN" sz="2000" b="1" kern="0" dirty="0">
                <a:latin typeface="华文仿宋" panose="02010600040101010101" pitchFamily="2" charset="-122"/>
                <a:ea typeface="华文仿宋" panose="02010600040101010101" pitchFamily="2" charset="-122"/>
              </a:rPr>
              <a:t>n </a:t>
            </a:r>
            <a:r>
              <a:rPr lang="zh-CN" altLang="en-US" sz="2000" b="1" kern="0" dirty="0">
                <a:latin typeface="华文仿宋" panose="02010600040101010101" pitchFamily="2" charset="-122"/>
                <a:ea typeface="华文仿宋" panose="02010600040101010101" pitchFamily="2" charset="-122"/>
              </a:rPr>
              <a:t>是奇数时，可能出问题</a:t>
            </a:r>
            <a:endParaRPr lang="en-US" altLang="zh-CN" sz="2000" b="1" kern="0" dirty="0">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lang="zh-CN" altLang="en-US" sz="2000" b="1" kern="0" dirty="0">
                <a:latin typeface="华文仿宋" panose="02010600040101010101" pitchFamily="2" charset="-122"/>
                <a:ea typeface="华文仿宋" panose="02010600040101010101" pitchFamily="2" charset="-122"/>
              </a:rPr>
              <a:t>输入：</a:t>
            </a:r>
            <a:endParaRPr lang="en-US" altLang="zh-CN" sz="2000" b="1" kern="0" dirty="0">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lang="zh-CN" altLang="en-US" sz="2000" b="1" kern="0" dirty="0">
                <a:latin typeface="华文仿宋" panose="02010600040101010101" pitchFamily="2" charset="-122"/>
                <a:ea typeface="华文仿宋" panose="02010600040101010101" pitchFamily="2" charset="-122"/>
              </a:rPr>
              <a:t>分组：</a:t>
            </a:r>
            <a:endParaRPr lang="en-US" altLang="zh-CN" sz="2000" b="1" kern="0" dirty="0">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lang="zh-CN" altLang="en-US" sz="2000" b="1" kern="0" dirty="0">
                <a:latin typeface="华文仿宋" panose="02010600040101010101" pitchFamily="2" charset="-122"/>
                <a:ea typeface="华文仿宋" panose="02010600040101010101" pitchFamily="2" charset="-122"/>
              </a:rPr>
              <a:t>淘汰后：</a:t>
            </a:r>
            <a:endParaRPr lang="en-US" altLang="zh-CN" sz="2000" b="1" kern="0" dirty="0">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rPr>
              <a:t>处理办法</a:t>
            </a:r>
            <a:r>
              <a:rPr lang="zh-CN" altLang="en-US" sz="2000" b="1" kern="0" dirty="0">
                <a:solidFill>
                  <a:srgbClr val="FF0000"/>
                </a:solidFill>
                <a:latin typeface="华文仿宋" panose="02010600040101010101" pitchFamily="2" charset="-122"/>
                <a:ea typeface="华文仿宋" panose="02010600040101010101" pitchFamily="2" charset="-122"/>
              </a:rPr>
              <a:t>：</a:t>
            </a:r>
            <a:endParaRPr lang="en-US" altLang="zh-CN" sz="2000" b="1" kern="0" dirty="0">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lang="zh-CN" altLang="en-US" sz="2000" b="1" kern="0" dirty="0">
                <a:solidFill>
                  <a:srgbClr val="002060"/>
                </a:solidFill>
                <a:latin typeface="华文仿宋" panose="02010600040101010101" pitchFamily="2" charset="-122"/>
                <a:ea typeface="华文仿宋" panose="02010600040101010101" pitchFamily="2" charset="-122"/>
              </a:rPr>
              <a:t>当 </a:t>
            </a:r>
            <a:r>
              <a:rPr lang="en-US" altLang="zh-CN" sz="2000" b="1" kern="0" dirty="0">
                <a:solidFill>
                  <a:srgbClr val="002060"/>
                </a:solidFill>
                <a:latin typeface="华文仿宋" panose="02010600040101010101" pitchFamily="2" charset="-122"/>
                <a:ea typeface="华文仿宋" panose="02010600040101010101" pitchFamily="2" charset="-122"/>
              </a:rPr>
              <a:t>n </a:t>
            </a:r>
            <a:r>
              <a:rPr lang="zh-CN" altLang="en-US" sz="2000" b="1" kern="0" dirty="0">
                <a:solidFill>
                  <a:srgbClr val="002060"/>
                </a:solidFill>
                <a:latin typeface="华文仿宋" panose="02010600040101010101" pitchFamily="2" charset="-122"/>
                <a:ea typeface="华文仿宋" panose="02010600040101010101" pitchFamily="2" charset="-122"/>
              </a:rPr>
              <a:t>为奇数时 ，增加一轮对轮空芯片的单独测试</a:t>
            </a:r>
            <a:r>
              <a:rPr lang="en-US" altLang="zh-CN" sz="2000" b="1" kern="0" dirty="0">
                <a:solidFill>
                  <a:srgbClr val="002060"/>
                </a:solidFill>
                <a:latin typeface="华文仿宋" panose="02010600040101010101" pitchFamily="2" charset="-122"/>
                <a:ea typeface="华文仿宋" panose="02010600040101010101" pitchFamily="2" charset="-122"/>
              </a:rPr>
              <a:t>.</a:t>
            </a:r>
          </a:p>
          <a:p>
            <a:pPr marL="0" marR="0" lvl="0" indent="0" defTabSz="914400" eaLnBrk="0" fontAlgn="base" latinLnBrk="0" hangingPunct="0">
              <a:lnSpc>
                <a:spcPct val="150000"/>
              </a:lnSpc>
              <a:spcBef>
                <a:spcPct val="0"/>
              </a:spcBef>
              <a:spcAft>
                <a:spcPct val="0"/>
              </a:spcAft>
              <a:buClrTx/>
              <a:buSzTx/>
              <a:buFontTx/>
              <a:buNone/>
              <a:tabLst/>
              <a:defRPr/>
            </a:pPr>
            <a:r>
              <a:rPr lang="zh-CN" altLang="en-US" sz="2000" b="1" kern="0" dirty="0">
                <a:latin typeface="华文仿宋" panose="02010600040101010101" pitchFamily="2" charset="-122"/>
                <a:ea typeface="华文仿宋" panose="02010600040101010101" pitchFamily="2" charset="-122"/>
              </a:rPr>
              <a:t>如果该芯片为好芯片，算法结束；</a:t>
            </a:r>
          </a:p>
          <a:p>
            <a:pPr marL="0" marR="0" lvl="0" indent="0" defTabSz="914400" eaLnBrk="0" fontAlgn="base" latinLnBrk="0" hangingPunct="0">
              <a:lnSpc>
                <a:spcPct val="150000"/>
              </a:lnSpc>
              <a:spcBef>
                <a:spcPct val="0"/>
              </a:spcBef>
              <a:spcAft>
                <a:spcPct val="0"/>
              </a:spcAft>
              <a:buClrTx/>
              <a:buSzTx/>
              <a:buFontTx/>
              <a:buNone/>
              <a:tabLst/>
              <a:defRPr/>
            </a:pPr>
            <a:r>
              <a:rPr lang="zh-CN" altLang="en-US" sz="2000" b="1" kern="0" dirty="0">
                <a:latin typeface="华文仿宋" panose="02010600040101010101" pitchFamily="2" charset="-122"/>
                <a:ea typeface="华文仿宋" panose="02010600040101010101" pitchFamily="2" charset="-122"/>
              </a:rPr>
              <a:t>如果是坏芯片，则淘汰该芯片</a:t>
            </a:r>
            <a:r>
              <a:rPr lang="en-US" altLang="zh-CN" sz="2000" b="1" kern="0" dirty="0">
                <a:latin typeface="华文仿宋" panose="02010600040101010101" pitchFamily="2" charset="-122"/>
                <a:ea typeface="华文仿宋" panose="02010600040101010101" pitchFamily="2" charset="-122"/>
              </a:rPr>
              <a:t>.</a:t>
            </a:r>
          </a:p>
        </p:txBody>
      </p:sp>
      <p:pic>
        <p:nvPicPr>
          <p:cNvPr id="3" name="图片 2">
            <a:extLst>
              <a:ext uri="{FF2B5EF4-FFF2-40B4-BE49-F238E27FC236}">
                <a16:creationId xmlns:a16="http://schemas.microsoft.com/office/drawing/2014/main" xmlns="" id="{E35917B8-1BE4-4E53-B1DB-9F818609E88B}"/>
              </a:ext>
            </a:extLst>
          </p:cNvPr>
          <p:cNvPicPr>
            <a:picLocks noChangeAspect="1"/>
          </p:cNvPicPr>
          <p:nvPr/>
        </p:nvPicPr>
        <p:blipFill>
          <a:blip r:embed="rId3"/>
          <a:stretch>
            <a:fillRect/>
          </a:stretch>
        </p:blipFill>
        <p:spPr>
          <a:xfrm>
            <a:off x="2801591" y="2038226"/>
            <a:ext cx="4378329" cy="540852"/>
          </a:xfrm>
          <a:prstGeom prst="rect">
            <a:avLst/>
          </a:prstGeom>
        </p:spPr>
      </p:pic>
      <p:pic>
        <p:nvPicPr>
          <p:cNvPr id="11" name="图片 10">
            <a:extLst>
              <a:ext uri="{FF2B5EF4-FFF2-40B4-BE49-F238E27FC236}">
                <a16:creationId xmlns:a16="http://schemas.microsoft.com/office/drawing/2014/main" xmlns="" id="{E8187A6D-CC72-4F50-B5F4-44D413110C25}"/>
              </a:ext>
            </a:extLst>
          </p:cNvPr>
          <p:cNvPicPr>
            <a:picLocks noChangeAspect="1"/>
          </p:cNvPicPr>
          <p:nvPr/>
        </p:nvPicPr>
        <p:blipFill>
          <a:blip r:embed="rId4"/>
          <a:stretch>
            <a:fillRect/>
          </a:stretch>
        </p:blipFill>
        <p:spPr>
          <a:xfrm>
            <a:off x="2721380" y="2514716"/>
            <a:ext cx="4562559" cy="476490"/>
          </a:xfrm>
          <a:prstGeom prst="rect">
            <a:avLst/>
          </a:prstGeom>
        </p:spPr>
      </p:pic>
      <p:pic>
        <p:nvPicPr>
          <p:cNvPr id="13" name="图片 12">
            <a:extLst>
              <a:ext uri="{FF2B5EF4-FFF2-40B4-BE49-F238E27FC236}">
                <a16:creationId xmlns:a16="http://schemas.microsoft.com/office/drawing/2014/main" xmlns="" id="{979581D7-9DC3-4A3C-8710-B5256F0640FC}"/>
              </a:ext>
            </a:extLst>
          </p:cNvPr>
          <p:cNvPicPr>
            <a:picLocks noChangeAspect="1"/>
          </p:cNvPicPr>
          <p:nvPr/>
        </p:nvPicPr>
        <p:blipFill>
          <a:blip r:embed="rId5"/>
          <a:stretch>
            <a:fillRect/>
          </a:stretch>
        </p:blipFill>
        <p:spPr>
          <a:xfrm>
            <a:off x="2986577" y="2991206"/>
            <a:ext cx="2695208" cy="483415"/>
          </a:xfrm>
          <a:prstGeom prst="rect">
            <a:avLst/>
          </a:prstGeom>
        </p:spPr>
      </p:pic>
    </p:spTree>
    <p:extLst>
      <p:ext uri="{BB962C8B-B14F-4D97-AF65-F5344CB8AC3E}">
        <p14:creationId xmlns:p14="http://schemas.microsoft.com/office/powerpoint/2010/main" val="17725172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芯片测试</a:t>
            </a: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C00000"/>
                </a:solidFill>
                <a:latin typeface="Cambria Math" panose="02040503050406030204" pitchFamily="18" charset="0"/>
                <a:ea typeface="华文仿宋" panose="02010600040101010101" pitchFamily="2" charset="-122"/>
              </a:rPr>
              <a:t>伪码描述</a:t>
            </a:r>
            <a:endParaRPr lang="en-US" altLang="zh-CN" sz="2400" kern="0" dirty="0">
              <a:solidFill>
                <a:srgbClr val="C00000"/>
              </a:solidFill>
              <a:latin typeface="Cambria Math" panose="02040503050406030204" pitchFamily="18" charset="0"/>
              <a:ea typeface="华文仿宋" panose="02010600040101010101" pitchFamily="2" charset="-122"/>
            </a:endParaRPr>
          </a:p>
        </p:txBody>
      </p:sp>
      <p:sp>
        <p:nvSpPr>
          <p:cNvPr id="10" name="文本框 9">
            <a:extLst>
              <a:ext uri="{FF2B5EF4-FFF2-40B4-BE49-F238E27FC236}">
                <a16:creationId xmlns:a16="http://schemas.microsoft.com/office/drawing/2014/main" xmlns="" id="{AF0612E3-70C2-4CB3-BD2A-0C4224CB69B5}"/>
              </a:ext>
            </a:extLst>
          </p:cNvPr>
          <p:cNvSpPr txBox="1">
            <a:spLocks noChangeArrowheads="1"/>
          </p:cNvSpPr>
          <p:nvPr/>
        </p:nvSpPr>
        <p:spPr bwMode="auto">
          <a:xfrm>
            <a:off x="1930888" y="1558167"/>
            <a:ext cx="8656149"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spcBef>
                <a:spcPct val="0"/>
              </a:spcBef>
              <a:spcAft>
                <a:spcPct val="0"/>
              </a:spcAft>
              <a:buClrTx/>
              <a:buSzTx/>
              <a:buFontTx/>
              <a:buNone/>
              <a:tabLst/>
              <a:defRPr/>
            </a:pPr>
            <a:r>
              <a:rPr lang="zh-CN" altLang="en-US" sz="2000" b="1" kern="0" dirty="0">
                <a:solidFill>
                  <a:srgbClr val="C00000"/>
                </a:solidFill>
                <a:latin typeface="华文仿宋" panose="02010600040101010101" pitchFamily="2" charset="-122"/>
                <a:ea typeface="华文仿宋" panose="02010600040101010101" pitchFamily="2" charset="-122"/>
              </a:rPr>
              <a:t>算法</a:t>
            </a:r>
            <a:r>
              <a:rPr lang="zh-CN" altLang="en-US" sz="2000" b="1" kern="0" dirty="0">
                <a:solidFill>
                  <a:prstClr val="black"/>
                </a:solidFill>
                <a:latin typeface="华文仿宋" panose="02010600040101010101" pitchFamily="2" charset="-122"/>
                <a:ea typeface="华文仿宋" panose="02010600040101010101" pitchFamily="2" charset="-122"/>
              </a:rPr>
              <a:t> </a:t>
            </a:r>
            <a:r>
              <a:rPr lang="en-US" altLang="zh-CN" sz="2000" b="1" kern="0" dirty="0">
                <a:solidFill>
                  <a:prstClr val="black"/>
                </a:solidFill>
                <a:latin typeface="华文仿宋" panose="02010600040101010101" pitchFamily="2" charset="-122"/>
                <a:ea typeface="华文仿宋" panose="02010600040101010101" pitchFamily="2" charset="-122"/>
              </a:rPr>
              <a:t>Test(n)</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1</a:t>
            </a:r>
            <a:r>
              <a:rPr lang="zh-CN" altLang="en-US" sz="2000" b="1" kern="0" dirty="0">
                <a:solidFill>
                  <a:prstClr val="black"/>
                </a:solidFill>
                <a:latin typeface="华文仿宋" panose="02010600040101010101" pitchFamily="2" charset="-122"/>
                <a:ea typeface="华文仿宋" panose="02010600040101010101" pitchFamily="2" charset="-122"/>
              </a:rPr>
              <a:t>．</a:t>
            </a:r>
            <a:r>
              <a:rPr lang="en-US" altLang="zh-CN" sz="2000" b="1" kern="0" dirty="0">
                <a:solidFill>
                  <a:prstClr val="black"/>
                </a:solidFill>
                <a:latin typeface="华文仿宋" panose="02010600040101010101" pitchFamily="2" charset="-122"/>
                <a:ea typeface="华文仿宋" panose="02010600040101010101" pitchFamily="2" charset="-122"/>
              </a:rPr>
              <a:t>k </a:t>
            </a:r>
            <a:r>
              <a:rPr lang="en-US" altLang="zh-CN" sz="2000" b="1" kern="0" dirty="0">
                <a:solidFill>
                  <a:prstClr val="black"/>
                </a:solidFill>
                <a:latin typeface="华文仿宋" panose="02010600040101010101" pitchFamily="2" charset="-122"/>
                <a:ea typeface="华文仿宋" panose="02010600040101010101" pitchFamily="2" charset="-122"/>
                <a:sym typeface="Wingdings" panose="05000000000000000000" pitchFamily="2" charset="2"/>
              </a:rPr>
              <a:t></a:t>
            </a:r>
            <a:r>
              <a:rPr lang="en-US" altLang="zh-CN" sz="2000" b="1" kern="0" dirty="0">
                <a:solidFill>
                  <a:prstClr val="black"/>
                </a:solidFill>
                <a:latin typeface="华文仿宋" panose="02010600040101010101" pitchFamily="2" charset="-122"/>
                <a:ea typeface="华文仿宋" panose="02010600040101010101" pitchFamily="2" charset="-122"/>
              </a:rPr>
              <a:t> n</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2</a:t>
            </a:r>
            <a:r>
              <a:rPr lang="zh-CN" altLang="en-US" sz="2000" b="1" kern="0" dirty="0">
                <a:solidFill>
                  <a:prstClr val="black"/>
                </a:solidFill>
                <a:latin typeface="华文仿宋" panose="02010600040101010101" pitchFamily="2" charset="-122"/>
                <a:ea typeface="华文仿宋" panose="02010600040101010101" pitchFamily="2" charset="-122"/>
              </a:rPr>
              <a:t>．</a:t>
            </a:r>
            <a:r>
              <a:rPr lang="en-US" altLang="zh-CN" sz="2000" b="1" kern="0" dirty="0">
                <a:solidFill>
                  <a:prstClr val="black"/>
                </a:solidFill>
                <a:latin typeface="华文仿宋" panose="02010600040101010101" pitchFamily="2" charset="-122"/>
                <a:ea typeface="华文仿宋" panose="02010600040101010101" pitchFamily="2" charset="-122"/>
              </a:rPr>
              <a:t>while k &gt;3 do</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3</a:t>
            </a:r>
            <a:r>
              <a:rPr lang="zh-CN" altLang="en-US" sz="2000" b="1" kern="0" dirty="0">
                <a:solidFill>
                  <a:prstClr val="black"/>
                </a:solidFill>
                <a:latin typeface="华文仿宋" panose="02010600040101010101" pitchFamily="2" charset="-122"/>
                <a:ea typeface="华文仿宋" panose="02010600040101010101" pitchFamily="2" charset="-122"/>
              </a:rPr>
              <a:t>． 将芯片分成 </a:t>
            </a:r>
            <a:r>
              <a:rPr lang="en-US" altLang="zh-CN" sz="2000" b="1" kern="0" dirty="0">
                <a:solidFill>
                  <a:prstClr val="black"/>
                </a:solidFill>
                <a:latin typeface="华文仿宋" panose="02010600040101010101" pitchFamily="2" charset="-122"/>
                <a:ea typeface="华文仿宋" panose="02010600040101010101" pitchFamily="2" charset="-122"/>
              </a:rPr>
              <a:t>           </a:t>
            </a:r>
            <a:r>
              <a:rPr lang="zh-CN" altLang="en-US" sz="2000" b="1" kern="0" dirty="0">
                <a:solidFill>
                  <a:prstClr val="black"/>
                </a:solidFill>
                <a:latin typeface="华文仿宋" panose="02010600040101010101" pitchFamily="2" charset="-122"/>
                <a:ea typeface="华文仿宋" panose="02010600040101010101" pitchFamily="2" charset="-122"/>
              </a:rPr>
              <a:t>组 </a:t>
            </a:r>
            <a:r>
              <a:rPr lang="en-US" altLang="zh-CN" sz="2000" b="1" kern="0" dirty="0">
                <a:solidFill>
                  <a:prstClr val="black"/>
                </a:solidFill>
                <a:latin typeface="华文仿宋" panose="02010600040101010101" pitchFamily="2" charset="-122"/>
                <a:ea typeface="华文仿宋" panose="02010600040101010101" pitchFamily="2" charset="-122"/>
              </a:rPr>
              <a:t>// </a:t>
            </a:r>
            <a:r>
              <a:rPr lang="zh-CN" altLang="en-US" sz="2000" b="1" kern="0" dirty="0">
                <a:solidFill>
                  <a:prstClr val="black"/>
                </a:solidFill>
                <a:latin typeface="华文仿宋" panose="02010600040101010101" pitchFamily="2" charset="-122"/>
                <a:ea typeface="华文仿宋" panose="02010600040101010101" pitchFamily="2" charset="-122"/>
              </a:rPr>
              <a:t>轮空处理</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4</a:t>
            </a:r>
            <a:r>
              <a:rPr lang="zh-CN" altLang="en-US" sz="2000" b="1" kern="0" dirty="0">
                <a:solidFill>
                  <a:prstClr val="black"/>
                </a:solidFill>
                <a:latin typeface="华文仿宋" panose="02010600040101010101" pitchFamily="2" charset="-122"/>
                <a:ea typeface="华文仿宋" panose="02010600040101010101" pitchFamily="2" charset="-122"/>
              </a:rPr>
              <a:t>． </a:t>
            </a:r>
            <a:r>
              <a:rPr lang="en-US" altLang="zh-CN" sz="2000" b="1" kern="0" dirty="0">
                <a:solidFill>
                  <a:prstClr val="black"/>
                </a:solidFill>
                <a:latin typeface="华文仿宋" panose="02010600040101010101" pitchFamily="2" charset="-122"/>
                <a:ea typeface="华文仿宋" panose="02010600040101010101" pitchFamily="2" charset="-122"/>
              </a:rPr>
              <a:t>for </a:t>
            </a:r>
            <a:r>
              <a:rPr lang="en-US" altLang="zh-CN" sz="2000" b="1" kern="0" dirty="0" err="1">
                <a:solidFill>
                  <a:prstClr val="black"/>
                </a:solidFill>
                <a:latin typeface="华文仿宋" panose="02010600040101010101" pitchFamily="2" charset="-122"/>
                <a:ea typeface="华文仿宋" panose="02010600040101010101" pitchFamily="2" charset="-122"/>
              </a:rPr>
              <a:t>i</a:t>
            </a:r>
            <a:r>
              <a:rPr lang="en-US" altLang="zh-CN" sz="2000" b="1" kern="0" dirty="0">
                <a:solidFill>
                  <a:prstClr val="black"/>
                </a:solidFill>
                <a:latin typeface="华文仿宋" panose="02010600040101010101" pitchFamily="2" charset="-122"/>
                <a:ea typeface="华文仿宋" panose="02010600040101010101" pitchFamily="2" charset="-122"/>
              </a:rPr>
              <a:t> =1 to            do</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5.         if 2</a:t>
            </a:r>
            <a:r>
              <a:rPr lang="zh-CN" altLang="en-US" sz="2000" b="1" kern="0" dirty="0">
                <a:solidFill>
                  <a:prstClr val="black"/>
                </a:solidFill>
                <a:latin typeface="华文仿宋" panose="02010600040101010101" pitchFamily="2" charset="-122"/>
                <a:ea typeface="华文仿宋" panose="02010600040101010101" pitchFamily="2" charset="-122"/>
              </a:rPr>
              <a:t>片好 </a:t>
            </a:r>
            <a:r>
              <a:rPr lang="en-US" altLang="zh-CN" sz="2000" b="1" kern="0" dirty="0">
                <a:solidFill>
                  <a:prstClr val="black"/>
                </a:solidFill>
                <a:latin typeface="华文仿宋" panose="02010600040101010101" pitchFamily="2" charset="-122"/>
                <a:ea typeface="华文仿宋" panose="02010600040101010101" pitchFamily="2" charset="-122"/>
              </a:rPr>
              <a:t>then </a:t>
            </a:r>
            <a:r>
              <a:rPr lang="zh-CN" altLang="en-US" sz="2000" b="1" kern="0" dirty="0">
                <a:solidFill>
                  <a:prstClr val="black"/>
                </a:solidFill>
                <a:latin typeface="华文仿宋" panose="02010600040101010101" pitchFamily="2" charset="-122"/>
                <a:ea typeface="华文仿宋" panose="02010600040101010101" pitchFamily="2" charset="-122"/>
              </a:rPr>
              <a:t>则任取</a:t>
            </a:r>
            <a:r>
              <a:rPr lang="en-US" altLang="zh-CN" sz="2000" b="1" kern="0" dirty="0">
                <a:solidFill>
                  <a:prstClr val="black"/>
                </a:solidFill>
                <a:latin typeface="华文仿宋" panose="02010600040101010101" pitchFamily="2" charset="-122"/>
                <a:ea typeface="华文仿宋" panose="02010600040101010101" pitchFamily="2" charset="-122"/>
              </a:rPr>
              <a:t>1</a:t>
            </a:r>
            <a:r>
              <a:rPr lang="zh-CN" altLang="en-US" sz="2000" b="1" kern="0" dirty="0">
                <a:solidFill>
                  <a:prstClr val="black"/>
                </a:solidFill>
                <a:latin typeface="华文仿宋" panose="02010600040101010101" pitchFamily="2" charset="-122"/>
                <a:ea typeface="华文仿宋" panose="02010600040101010101" pitchFamily="2" charset="-122"/>
              </a:rPr>
              <a:t>片留下</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6.         else 2</a:t>
            </a:r>
            <a:r>
              <a:rPr lang="zh-CN" altLang="en-US" sz="2000" b="1" kern="0" dirty="0">
                <a:solidFill>
                  <a:prstClr val="black"/>
                </a:solidFill>
                <a:latin typeface="华文仿宋" panose="02010600040101010101" pitchFamily="2" charset="-122"/>
                <a:ea typeface="华文仿宋" panose="02010600040101010101" pitchFamily="2" charset="-122"/>
              </a:rPr>
              <a:t>片同时丢掉</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7</a:t>
            </a:r>
            <a:r>
              <a:rPr lang="zh-CN" altLang="en-US" sz="2000" b="1" kern="0" dirty="0">
                <a:solidFill>
                  <a:prstClr val="black"/>
                </a:solidFill>
                <a:latin typeface="华文仿宋" panose="02010600040101010101" pitchFamily="2" charset="-122"/>
                <a:ea typeface="华文仿宋" panose="02010600040101010101" pitchFamily="2" charset="-122"/>
              </a:rPr>
              <a:t>． </a:t>
            </a:r>
            <a:r>
              <a:rPr lang="en-US" altLang="zh-CN" sz="2000" b="1" kern="0" dirty="0">
                <a:solidFill>
                  <a:prstClr val="black"/>
                </a:solidFill>
                <a:latin typeface="华文仿宋" panose="02010600040101010101" pitchFamily="2" charset="-122"/>
                <a:ea typeface="华文仿宋" panose="02010600040101010101" pitchFamily="2" charset="-122"/>
              </a:rPr>
              <a:t>K</a:t>
            </a:r>
            <a:r>
              <a:rPr lang="en-US" altLang="zh-CN" sz="2000" b="1" kern="0" dirty="0">
                <a:solidFill>
                  <a:prstClr val="black"/>
                </a:solidFill>
                <a:latin typeface="华文仿宋" panose="02010600040101010101" pitchFamily="2" charset="-122"/>
                <a:ea typeface="华文仿宋" panose="02010600040101010101" pitchFamily="2" charset="-122"/>
                <a:sym typeface="Wingdings" panose="05000000000000000000" pitchFamily="2" charset="2"/>
              </a:rPr>
              <a:t></a:t>
            </a:r>
            <a:r>
              <a:rPr lang="zh-CN" altLang="en-US" sz="2000" b="1" kern="0" dirty="0">
                <a:solidFill>
                  <a:prstClr val="black"/>
                </a:solidFill>
                <a:latin typeface="华文仿宋" panose="02010600040101010101" pitchFamily="2" charset="-122"/>
                <a:ea typeface="华文仿宋" panose="02010600040101010101" pitchFamily="2" charset="-122"/>
              </a:rPr>
              <a:t>剩下的芯片数</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8</a:t>
            </a:r>
            <a:r>
              <a:rPr lang="zh-CN" altLang="en-US" sz="2000" b="1" kern="0" dirty="0">
                <a:solidFill>
                  <a:prstClr val="black"/>
                </a:solidFill>
                <a:latin typeface="华文仿宋" panose="02010600040101010101" pitchFamily="2" charset="-122"/>
                <a:ea typeface="华文仿宋" panose="02010600040101010101" pitchFamily="2" charset="-122"/>
              </a:rPr>
              <a:t>．</a:t>
            </a:r>
            <a:r>
              <a:rPr lang="en-US" altLang="zh-CN" sz="2000" b="1" kern="0" dirty="0">
                <a:solidFill>
                  <a:prstClr val="black"/>
                </a:solidFill>
                <a:latin typeface="华文仿宋" panose="02010600040101010101" pitchFamily="2" charset="-122"/>
                <a:ea typeface="华文仿宋" panose="02010600040101010101" pitchFamily="2" charset="-122"/>
              </a:rPr>
              <a:t>if k =3 then</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9.     </a:t>
            </a:r>
            <a:r>
              <a:rPr lang="zh-CN" altLang="en-US" sz="2000" b="1" kern="0" dirty="0">
                <a:solidFill>
                  <a:prstClr val="black"/>
                </a:solidFill>
                <a:latin typeface="华文仿宋" panose="02010600040101010101" pitchFamily="2" charset="-122"/>
                <a:ea typeface="华文仿宋" panose="02010600040101010101" pitchFamily="2" charset="-122"/>
              </a:rPr>
              <a:t>任取</a:t>
            </a:r>
            <a:r>
              <a:rPr lang="en-US" altLang="zh-CN" sz="2000" b="1" kern="0" dirty="0">
                <a:solidFill>
                  <a:prstClr val="black"/>
                </a:solidFill>
                <a:latin typeface="华文仿宋" panose="02010600040101010101" pitchFamily="2" charset="-122"/>
                <a:ea typeface="华文仿宋" panose="02010600040101010101" pitchFamily="2" charset="-122"/>
              </a:rPr>
              <a:t>2</a:t>
            </a:r>
            <a:r>
              <a:rPr lang="zh-CN" altLang="en-US" sz="2000" b="1" kern="0" dirty="0">
                <a:solidFill>
                  <a:prstClr val="black"/>
                </a:solidFill>
                <a:latin typeface="华文仿宋" panose="02010600040101010101" pitchFamily="2" charset="-122"/>
                <a:ea typeface="华文仿宋" panose="02010600040101010101" pitchFamily="2" charset="-122"/>
              </a:rPr>
              <a:t>片芯片测试</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10.    if 1</a:t>
            </a:r>
            <a:r>
              <a:rPr lang="zh-CN" altLang="en-US" sz="2000" b="1" kern="0" dirty="0">
                <a:solidFill>
                  <a:prstClr val="black"/>
                </a:solidFill>
                <a:latin typeface="华文仿宋" panose="02010600040101010101" pitchFamily="2" charset="-122"/>
                <a:ea typeface="华文仿宋" panose="02010600040101010101" pitchFamily="2" charset="-122"/>
              </a:rPr>
              <a:t>好</a:t>
            </a:r>
            <a:r>
              <a:rPr lang="en-US" altLang="zh-CN" sz="2000" b="1" kern="0" dirty="0">
                <a:solidFill>
                  <a:prstClr val="black"/>
                </a:solidFill>
                <a:latin typeface="华文仿宋" panose="02010600040101010101" pitchFamily="2" charset="-122"/>
                <a:ea typeface="华文仿宋" panose="02010600040101010101" pitchFamily="2" charset="-122"/>
              </a:rPr>
              <a:t>1</a:t>
            </a:r>
            <a:r>
              <a:rPr lang="zh-CN" altLang="en-US" sz="2000" b="1" kern="0" dirty="0">
                <a:solidFill>
                  <a:prstClr val="black"/>
                </a:solidFill>
                <a:latin typeface="华文仿宋" panose="02010600040101010101" pitchFamily="2" charset="-122"/>
                <a:ea typeface="华文仿宋" panose="02010600040101010101" pitchFamily="2" charset="-122"/>
              </a:rPr>
              <a:t>坏 </a:t>
            </a:r>
            <a:r>
              <a:rPr lang="en-US" altLang="zh-CN" sz="2000" b="1" kern="0" dirty="0">
                <a:solidFill>
                  <a:prstClr val="black"/>
                </a:solidFill>
                <a:latin typeface="华文仿宋" panose="02010600040101010101" pitchFamily="2" charset="-122"/>
                <a:ea typeface="华文仿宋" panose="02010600040101010101" pitchFamily="2" charset="-122"/>
              </a:rPr>
              <a:t>then </a:t>
            </a:r>
            <a:r>
              <a:rPr lang="zh-CN" altLang="en-US" sz="2000" b="1" kern="0" dirty="0">
                <a:solidFill>
                  <a:prstClr val="black"/>
                </a:solidFill>
                <a:latin typeface="华文仿宋" panose="02010600040101010101" pitchFamily="2" charset="-122"/>
                <a:ea typeface="华文仿宋" panose="02010600040101010101" pitchFamily="2" charset="-122"/>
              </a:rPr>
              <a:t>取没测的芯片</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11.    else </a:t>
            </a:r>
            <a:r>
              <a:rPr lang="zh-CN" altLang="en-US" sz="2000" b="1" kern="0" dirty="0">
                <a:solidFill>
                  <a:prstClr val="black"/>
                </a:solidFill>
                <a:latin typeface="华文仿宋" panose="02010600040101010101" pitchFamily="2" charset="-122"/>
                <a:ea typeface="华文仿宋" panose="02010600040101010101" pitchFamily="2" charset="-122"/>
              </a:rPr>
              <a:t>任取</a:t>
            </a:r>
            <a:r>
              <a:rPr lang="en-US" altLang="zh-CN" sz="2000" b="1" kern="0" dirty="0">
                <a:solidFill>
                  <a:prstClr val="black"/>
                </a:solidFill>
                <a:latin typeface="华文仿宋" panose="02010600040101010101" pitchFamily="2" charset="-122"/>
                <a:ea typeface="华文仿宋" panose="02010600040101010101" pitchFamily="2" charset="-122"/>
              </a:rPr>
              <a:t>1</a:t>
            </a:r>
            <a:r>
              <a:rPr lang="zh-CN" altLang="en-US" sz="2000" b="1" kern="0" dirty="0">
                <a:solidFill>
                  <a:prstClr val="black"/>
                </a:solidFill>
                <a:latin typeface="华文仿宋" panose="02010600040101010101" pitchFamily="2" charset="-122"/>
                <a:ea typeface="华文仿宋" panose="02010600040101010101" pitchFamily="2" charset="-122"/>
              </a:rPr>
              <a:t>片被测芯片</a:t>
            </a:r>
          </a:p>
          <a:p>
            <a:pPr marL="0" marR="0" lvl="0" indent="0" defTabSz="914400" eaLnBrk="0" fontAlgn="base" latinLnBrk="0" hangingPunct="0">
              <a:spcBef>
                <a:spcPct val="0"/>
              </a:spcBef>
              <a:spcAft>
                <a:spcPct val="0"/>
              </a:spcAft>
              <a:buClrTx/>
              <a:buSzTx/>
              <a:buFontTx/>
              <a:buNone/>
              <a:tabLst/>
              <a:defRPr/>
            </a:pPr>
            <a:r>
              <a:rPr lang="en-US" altLang="zh-CN" sz="2000" b="1" kern="0" dirty="0">
                <a:solidFill>
                  <a:prstClr val="black"/>
                </a:solidFill>
                <a:latin typeface="华文仿宋" panose="02010600040101010101" pitchFamily="2" charset="-122"/>
                <a:ea typeface="华文仿宋" panose="02010600040101010101" pitchFamily="2" charset="-122"/>
              </a:rPr>
              <a:t>12 if k =2 or 1 then </a:t>
            </a:r>
            <a:r>
              <a:rPr lang="zh-CN" altLang="en-US" sz="2000" b="1" kern="0" dirty="0">
                <a:solidFill>
                  <a:prstClr val="black"/>
                </a:solidFill>
                <a:latin typeface="华文仿宋" panose="02010600040101010101" pitchFamily="2" charset="-122"/>
                <a:ea typeface="华文仿宋" panose="02010600040101010101" pitchFamily="2" charset="-122"/>
              </a:rPr>
              <a:t>任取</a:t>
            </a:r>
            <a:r>
              <a:rPr lang="en-US" altLang="zh-CN" sz="2000" b="1" kern="0" dirty="0">
                <a:solidFill>
                  <a:prstClr val="black"/>
                </a:solidFill>
                <a:latin typeface="华文仿宋" panose="02010600040101010101" pitchFamily="2" charset="-122"/>
                <a:ea typeface="华文仿宋" panose="02010600040101010101" pitchFamily="2" charset="-122"/>
              </a:rPr>
              <a:t>1</a:t>
            </a:r>
            <a:r>
              <a:rPr lang="zh-CN" altLang="en-US" sz="2000" b="1" kern="0" dirty="0">
                <a:solidFill>
                  <a:prstClr val="black"/>
                </a:solidFill>
                <a:latin typeface="华文仿宋" panose="02010600040101010101" pitchFamily="2" charset="-122"/>
                <a:ea typeface="华文仿宋" panose="02010600040101010101" pitchFamily="2" charset="-122"/>
              </a:rPr>
              <a:t>片</a:t>
            </a:r>
            <a:endParaRPr lang="en-US" altLang="zh-CN" sz="2000" b="1" kern="0" dirty="0">
              <a:latin typeface="华文仿宋" panose="02010600040101010101" pitchFamily="2" charset="-122"/>
              <a:ea typeface="华文仿宋" panose="02010600040101010101" pitchFamily="2" charset="-122"/>
            </a:endParaRPr>
          </a:p>
        </p:txBody>
      </p:sp>
      <p:pic>
        <p:nvPicPr>
          <p:cNvPr id="5" name="图片 4">
            <a:extLst>
              <a:ext uri="{FF2B5EF4-FFF2-40B4-BE49-F238E27FC236}">
                <a16:creationId xmlns:a16="http://schemas.microsoft.com/office/drawing/2014/main" xmlns="" id="{DD6C16BE-DC93-41EC-91CC-B46138C2E73B}"/>
              </a:ext>
            </a:extLst>
          </p:cNvPr>
          <p:cNvPicPr>
            <a:picLocks noChangeAspect="1"/>
          </p:cNvPicPr>
          <p:nvPr/>
        </p:nvPicPr>
        <p:blipFill>
          <a:blip r:embed="rId3"/>
          <a:stretch>
            <a:fillRect/>
          </a:stretch>
        </p:blipFill>
        <p:spPr>
          <a:xfrm>
            <a:off x="3753898" y="2458503"/>
            <a:ext cx="685240" cy="373767"/>
          </a:xfrm>
          <a:prstGeom prst="rect">
            <a:avLst/>
          </a:prstGeom>
        </p:spPr>
      </p:pic>
      <p:pic>
        <p:nvPicPr>
          <p:cNvPr id="12" name="图片 11">
            <a:extLst>
              <a:ext uri="{FF2B5EF4-FFF2-40B4-BE49-F238E27FC236}">
                <a16:creationId xmlns:a16="http://schemas.microsoft.com/office/drawing/2014/main" xmlns="" id="{49DD1468-500D-44F9-BE35-6E5D51FDA11E}"/>
              </a:ext>
            </a:extLst>
          </p:cNvPr>
          <p:cNvPicPr>
            <a:picLocks noChangeAspect="1"/>
          </p:cNvPicPr>
          <p:nvPr/>
        </p:nvPicPr>
        <p:blipFill>
          <a:blip r:embed="rId3"/>
          <a:stretch>
            <a:fillRect/>
          </a:stretch>
        </p:blipFill>
        <p:spPr>
          <a:xfrm>
            <a:off x="3578260" y="2788076"/>
            <a:ext cx="685240" cy="373767"/>
          </a:xfrm>
          <a:prstGeom prst="rect">
            <a:avLst/>
          </a:prstGeom>
        </p:spPr>
      </p:pic>
    </p:spTree>
    <p:extLst>
      <p:ext uri="{BB962C8B-B14F-4D97-AF65-F5344CB8AC3E}">
        <p14:creationId xmlns:p14="http://schemas.microsoft.com/office/powerpoint/2010/main" val="180062704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芯片测试</a:t>
            </a: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sz="2400" kern="0" dirty="0">
                <a:solidFill>
                  <a:srgbClr val="C00000"/>
                </a:solidFill>
                <a:latin typeface="Cambria Math" panose="02040503050406030204" pitchFamily="18" charset="0"/>
                <a:ea typeface="华文仿宋" panose="02010600040101010101" pitchFamily="2" charset="-122"/>
              </a:rPr>
              <a:t>时间复杂度分析</a:t>
            </a:r>
            <a:endParaRPr lang="en-US" altLang="zh-CN" sz="2400" kern="0" dirty="0">
              <a:solidFill>
                <a:srgbClr val="C00000"/>
              </a:solidFill>
              <a:latin typeface="Cambria Math" panose="02040503050406030204" pitchFamily="18" charset="0"/>
              <a:ea typeface="华文仿宋" panose="02010600040101010101" pitchFamily="2" charset="-122"/>
            </a:endParaRPr>
          </a:p>
        </p:txBody>
      </p:sp>
      <p:sp>
        <p:nvSpPr>
          <p:cNvPr id="10" name="文本框 9">
            <a:extLst>
              <a:ext uri="{FF2B5EF4-FFF2-40B4-BE49-F238E27FC236}">
                <a16:creationId xmlns:a16="http://schemas.microsoft.com/office/drawing/2014/main" xmlns="" id="{AF0612E3-70C2-4CB3-BD2A-0C4224CB69B5}"/>
              </a:ext>
            </a:extLst>
          </p:cNvPr>
          <p:cNvSpPr txBox="1">
            <a:spLocks noChangeArrowheads="1"/>
          </p:cNvSpPr>
          <p:nvPr/>
        </p:nvSpPr>
        <p:spPr bwMode="auto">
          <a:xfrm>
            <a:off x="2071565" y="1964567"/>
            <a:ext cx="8656149" cy="391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lang="zh-CN" altLang="en-US" sz="2400" b="1" kern="0" dirty="0">
                <a:latin typeface="华文仿宋" panose="02010600040101010101" pitchFamily="2" charset="-122"/>
                <a:ea typeface="华文仿宋" panose="02010600040101010101" pitchFamily="2" charset="-122"/>
              </a:rPr>
              <a:t>设输入规模为</a:t>
            </a:r>
            <a:r>
              <a:rPr lang="en-US" altLang="zh-CN" sz="2400" b="1" kern="0" dirty="0">
                <a:latin typeface="华文仿宋" panose="02010600040101010101" pitchFamily="2" charset="-122"/>
                <a:ea typeface="华文仿宋" panose="02010600040101010101" pitchFamily="2" charset="-122"/>
              </a:rPr>
              <a:t>n</a:t>
            </a:r>
          </a:p>
          <a:p>
            <a:pPr marL="0" marR="0" lvl="0" indent="0" defTabSz="914400" eaLnBrk="0" fontAlgn="base" latinLnBrk="0" hangingPunct="0">
              <a:lnSpc>
                <a:spcPct val="150000"/>
              </a:lnSpc>
              <a:spcBef>
                <a:spcPct val="0"/>
              </a:spcBef>
              <a:spcAft>
                <a:spcPct val="0"/>
              </a:spcAft>
              <a:buClrTx/>
              <a:buSzTx/>
              <a:buFontTx/>
              <a:buNone/>
              <a:tabLst/>
              <a:defRPr/>
            </a:pPr>
            <a:r>
              <a:rPr lang="zh-CN" altLang="en-US" sz="2400" b="1" kern="0" dirty="0">
                <a:latin typeface="华文仿宋" panose="02010600040101010101" pitchFamily="2" charset="-122"/>
                <a:ea typeface="华文仿宋" panose="02010600040101010101" pitchFamily="2" charset="-122"/>
              </a:rPr>
              <a:t>每轮淘汰后，芯片数至少减半</a:t>
            </a:r>
          </a:p>
          <a:p>
            <a:pPr marL="0" marR="0" lvl="0" indent="0" defTabSz="914400" eaLnBrk="0" fontAlgn="base" latinLnBrk="0" hangingPunct="0">
              <a:lnSpc>
                <a:spcPct val="150000"/>
              </a:lnSpc>
              <a:spcBef>
                <a:spcPct val="0"/>
              </a:spcBef>
              <a:spcAft>
                <a:spcPct val="0"/>
              </a:spcAft>
              <a:buClrTx/>
              <a:buSzTx/>
              <a:buFontTx/>
              <a:buNone/>
              <a:tabLst/>
              <a:defRPr/>
            </a:pPr>
            <a:r>
              <a:rPr lang="zh-CN" altLang="en-US" sz="2400" b="1" kern="0" dirty="0">
                <a:latin typeface="华文仿宋" panose="02010600040101010101" pitchFamily="2" charset="-122"/>
                <a:ea typeface="华文仿宋" panose="02010600040101010101" pitchFamily="2" charset="-122"/>
              </a:rPr>
              <a:t>测试次数</a:t>
            </a:r>
            <a:r>
              <a:rPr lang="en-US" altLang="zh-CN" sz="2400" b="1" kern="0" dirty="0">
                <a:latin typeface="华文仿宋" panose="02010600040101010101" pitchFamily="2" charset="-122"/>
                <a:ea typeface="华文仿宋" panose="02010600040101010101" pitchFamily="2" charset="-122"/>
              </a:rPr>
              <a:t>(</a:t>
            </a:r>
            <a:r>
              <a:rPr lang="zh-CN" altLang="en-US" sz="2400" b="1" kern="0" dirty="0">
                <a:latin typeface="华文仿宋" panose="02010600040101010101" pitchFamily="2" charset="-122"/>
                <a:ea typeface="华文仿宋" panose="02010600040101010101" pitchFamily="2" charset="-122"/>
              </a:rPr>
              <a:t>含轮空处理</a:t>
            </a:r>
            <a:r>
              <a:rPr lang="en-US" altLang="zh-CN" sz="2400" b="1" kern="0" dirty="0">
                <a:latin typeface="华文仿宋" panose="02010600040101010101" pitchFamily="2" charset="-122"/>
                <a:ea typeface="华文仿宋" panose="02010600040101010101" pitchFamily="2" charset="-122"/>
              </a:rPr>
              <a:t>)</a:t>
            </a:r>
            <a:r>
              <a:rPr lang="zh-CN" altLang="en-US" sz="2400" b="1" kern="0" dirty="0">
                <a:latin typeface="华文仿宋" panose="02010600040101010101" pitchFamily="2" charset="-122"/>
                <a:ea typeface="华文仿宋" panose="02010600040101010101" pitchFamily="2" charset="-122"/>
              </a:rPr>
              <a:t>：</a:t>
            </a:r>
            <a:r>
              <a:rPr lang="en-US" altLang="zh-CN" sz="2400" b="1" kern="0" dirty="0">
                <a:latin typeface="华文仿宋" panose="02010600040101010101" pitchFamily="2" charset="-122"/>
                <a:ea typeface="华文仿宋" panose="02010600040101010101" pitchFamily="2" charset="-122"/>
              </a:rPr>
              <a:t>O(n)</a:t>
            </a:r>
          </a:p>
          <a:p>
            <a:pPr marL="0" marR="0" lvl="0" indent="0" defTabSz="914400" eaLnBrk="0" fontAlgn="base" latinLnBrk="0" hangingPunct="0">
              <a:lnSpc>
                <a:spcPct val="150000"/>
              </a:lnSpc>
              <a:spcBef>
                <a:spcPct val="0"/>
              </a:spcBef>
              <a:spcAft>
                <a:spcPct val="0"/>
              </a:spcAft>
              <a:buClrTx/>
              <a:buSzTx/>
              <a:buFontTx/>
              <a:buNone/>
              <a:tabLst/>
              <a:defRPr/>
            </a:pPr>
            <a:r>
              <a:rPr lang="zh-CN" altLang="en-US" sz="2400" b="1" kern="0" dirty="0">
                <a:latin typeface="华文仿宋" panose="02010600040101010101" pitchFamily="2" charset="-122"/>
                <a:ea typeface="华文仿宋" panose="02010600040101010101" pitchFamily="2" charset="-122"/>
              </a:rPr>
              <a:t>时间复杂度：</a:t>
            </a:r>
          </a:p>
          <a:p>
            <a:pPr marL="0" marR="0" lvl="0" indent="0" defTabSz="914400" eaLnBrk="0" fontAlgn="base" latinLnBrk="0" hangingPunct="0">
              <a:lnSpc>
                <a:spcPct val="150000"/>
              </a:lnSpc>
              <a:spcBef>
                <a:spcPct val="0"/>
              </a:spcBef>
              <a:spcAft>
                <a:spcPct val="0"/>
              </a:spcAft>
              <a:buClrTx/>
              <a:buSzTx/>
              <a:buFontTx/>
              <a:buNone/>
              <a:tabLst/>
              <a:defRPr/>
            </a:pPr>
            <a:r>
              <a:rPr lang="zh-CN" altLang="en-US" sz="2400" b="1" kern="0" dirty="0">
                <a:solidFill>
                  <a:srgbClr val="0070C0"/>
                </a:solidFill>
                <a:latin typeface="华文仿宋" panose="02010600040101010101" pitchFamily="2" charset="-122"/>
                <a:ea typeface="华文仿宋" panose="02010600040101010101" pitchFamily="2" charset="-122"/>
              </a:rPr>
              <a:t>         </a:t>
            </a:r>
            <a:r>
              <a:rPr lang="en-US" altLang="zh-CN" sz="2400" b="1" kern="0" dirty="0">
                <a:solidFill>
                  <a:srgbClr val="0070C0"/>
                </a:solidFill>
                <a:latin typeface="华文仿宋" panose="02010600040101010101" pitchFamily="2" charset="-122"/>
                <a:ea typeface="华文仿宋" panose="02010600040101010101" pitchFamily="2" charset="-122"/>
              </a:rPr>
              <a:t>W(n) = W(n/2) + O(n)</a:t>
            </a:r>
          </a:p>
          <a:p>
            <a:pPr marL="0" marR="0" lvl="0" indent="0" defTabSz="914400" eaLnBrk="0" fontAlgn="base" latinLnBrk="0" hangingPunct="0">
              <a:lnSpc>
                <a:spcPct val="150000"/>
              </a:lnSpc>
              <a:spcBef>
                <a:spcPct val="0"/>
              </a:spcBef>
              <a:spcAft>
                <a:spcPct val="0"/>
              </a:spcAft>
              <a:buClrTx/>
              <a:buSzTx/>
              <a:buFontTx/>
              <a:buNone/>
              <a:tabLst/>
              <a:defRPr/>
            </a:pPr>
            <a:r>
              <a:rPr lang="en-US" altLang="zh-CN" sz="2400" b="1" kern="0" dirty="0">
                <a:solidFill>
                  <a:srgbClr val="0070C0"/>
                </a:solidFill>
                <a:latin typeface="华文仿宋" panose="02010600040101010101" pitchFamily="2" charset="-122"/>
                <a:ea typeface="华文仿宋" panose="02010600040101010101" pitchFamily="2" charset="-122"/>
              </a:rPr>
              <a:t>         W(3) = 1, W(2) = W(1) = 0</a:t>
            </a:r>
          </a:p>
          <a:p>
            <a:pPr marL="0" marR="0" lvl="0" indent="0" defTabSz="914400" eaLnBrk="0" fontAlgn="base" latinLnBrk="0" hangingPunct="0">
              <a:lnSpc>
                <a:spcPct val="150000"/>
              </a:lnSpc>
              <a:spcBef>
                <a:spcPct val="0"/>
              </a:spcBef>
              <a:spcAft>
                <a:spcPct val="0"/>
              </a:spcAft>
              <a:buClrTx/>
              <a:buSzTx/>
              <a:buFontTx/>
              <a:buNone/>
              <a:tabLst/>
              <a:defRPr/>
            </a:pPr>
            <a:r>
              <a:rPr lang="zh-CN" altLang="en-US" sz="2400" b="1" kern="0" dirty="0">
                <a:latin typeface="华文仿宋" panose="02010600040101010101" pitchFamily="2" charset="-122"/>
                <a:ea typeface="华文仿宋" panose="02010600040101010101" pitchFamily="2" charset="-122"/>
              </a:rPr>
              <a:t>解得           </a:t>
            </a:r>
            <a:r>
              <a:rPr lang="en-US" altLang="zh-CN" sz="2400" b="1" kern="0" dirty="0">
                <a:latin typeface="华文仿宋" panose="02010600040101010101" pitchFamily="2" charset="-122"/>
                <a:ea typeface="华文仿宋" panose="02010600040101010101" pitchFamily="2" charset="-122"/>
              </a:rPr>
              <a:t>W(n) = </a:t>
            </a:r>
            <a:r>
              <a:rPr lang="en-US" altLang="zh-CN" sz="2400" b="1" kern="0" dirty="0">
                <a:solidFill>
                  <a:srgbClr val="FF0000"/>
                </a:solidFill>
                <a:latin typeface="华文仿宋" panose="02010600040101010101" pitchFamily="2" charset="-122"/>
                <a:ea typeface="华文仿宋" panose="02010600040101010101" pitchFamily="2" charset="-122"/>
              </a:rPr>
              <a:t>O(n)</a:t>
            </a:r>
          </a:p>
        </p:txBody>
      </p:sp>
    </p:spTree>
    <p:extLst>
      <p:ext uri="{BB962C8B-B14F-4D97-AF65-F5344CB8AC3E}">
        <p14:creationId xmlns:p14="http://schemas.microsoft.com/office/powerpoint/2010/main" val="311865179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快速排序</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lang="zh-CN" altLang="en-US" sz="2400" kern="0" dirty="0">
                <a:solidFill>
                  <a:srgbClr val="C00000"/>
                </a:solidFill>
                <a:latin typeface="Cambria Math" panose="02040503050406030204" pitchFamily="18" charset="0"/>
                <a:ea typeface="华文仿宋" panose="02010600040101010101" pitchFamily="2" charset="-122"/>
              </a:rPr>
              <a:t>基本思想</a:t>
            </a:r>
            <a:endParaRPr kumimoji="0" lang="en-US" altLang="zh-CN"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endParaRPr>
          </a:p>
        </p:txBody>
      </p:sp>
      <p:sp>
        <p:nvSpPr>
          <p:cNvPr id="5" name="文本框 4">
            <a:extLst>
              <a:ext uri="{FF2B5EF4-FFF2-40B4-BE49-F238E27FC236}">
                <a16:creationId xmlns:a16="http://schemas.microsoft.com/office/drawing/2014/main" xmlns="" id="{6275EE9B-5733-401D-9873-366CD9169A90}"/>
              </a:ext>
            </a:extLst>
          </p:cNvPr>
          <p:cNvSpPr txBox="1">
            <a:spLocks noChangeArrowheads="1"/>
          </p:cNvSpPr>
          <p:nvPr/>
        </p:nvSpPr>
        <p:spPr bwMode="auto">
          <a:xfrm>
            <a:off x="2010142" y="1415477"/>
            <a:ext cx="8333228" cy="32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由著名的计算机科学家霍尔（</a:t>
            </a:r>
            <a:r>
              <a:rPr kumimoji="0" lang="en-US" altLang="zh-CN" sz="2000" b="1" i="0" u="none" strike="noStrike" kern="0" cap="none" spc="0" normalizeH="0" baseline="0" noProof="0" dirty="0" err="1">
                <a:ln>
                  <a:noFill/>
                </a:ln>
                <a:solidFill>
                  <a:prstClr val="black"/>
                </a:solidFill>
                <a:effectLst/>
                <a:uLnTx/>
                <a:uFillTx/>
                <a:latin typeface="华文仿宋" panose="02010600040101010101" pitchFamily="2" charset="-122"/>
                <a:ea typeface="华文仿宋" panose="02010600040101010101" pitchFamily="2" charset="-122"/>
                <a:cs typeface="+mn-cs"/>
              </a:rPr>
              <a:t>C.A.R.Hoare</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）给出的快速分类算法也是根据分治策略设计的一种高效率的分类算法。</a:t>
            </a:r>
            <a:endPar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其实现的</a:t>
            </a:r>
            <a:r>
              <a:rPr kumimoji="0" lang="zh-CN" altLang="en-US"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基本思想</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如下：选取</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的某个元素，譬如说</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t</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A(s)</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，然后将其它元素重新排列，使</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A(1</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n)</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中所有在</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t</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以前出现的元素都小于或等于</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t</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，而所有在</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t</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后面出现的元素都大于或等于</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t</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。文件的这种重新整理叫做划分 </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(partitioning)</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，元素</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t </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称为划分元素</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(partition element)</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endPar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因此，所谓快速分类就是通过反复对产生的文件进行划分来实现的。</a:t>
            </a:r>
            <a:endPar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endParaRPr>
          </a:p>
        </p:txBody>
      </p:sp>
    </p:spTree>
    <p:extLst>
      <p:ext uri="{BB962C8B-B14F-4D97-AF65-F5344CB8AC3E}">
        <p14:creationId xmlns:p14="http://schemas.microsoft.com/office/powerpoint/2010/main" val="28500612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递归方程</a:t>
            </a:r>
            <a:endPar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Rectangle 5">
            <a:extLst>
              <a:ext uri="{FF2B5EF4-FFF2-40B4-BE49-F238E27FC236}">
                <a16:creationId xmlns:a16="http://schemas.microsoft.com/office/drawing/2014/main" xmlns="" id="{0886A721-5C49-4276-A9FA-C75517E9D53A}"/>
              </a:ext>
            </a:extLst>
          </p:cNvPr>
          <p:cNvSpPr txBox="1">
            <a:spLocks noChangeArrowheads="1"/>
          </p:cNvSpPr>
          <p:nvPr/>
        </p:nvSpPr>
        <p:spPr bwMode="auto">
          <a:xfrm>
            <a:off x="2279576" y="1196752"/>
            <a:ext cx="7056784" cy="281450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Cambria Math" panose="02040503050406030204" pitchFamily="18" charset="0"/>
                <a:ea typeface="华文仿宋" panose="02010600040101010101" pitchFamily="2" charset="-122"/>
              </a:rPr>
              <a:t> </a:t>
            </a:r>
            <a:r>
              <a:rPr lang="en-US" altLang="zh-CN" kern="0" dirty="0">
                <a:solidFill>
                  <a:srgbClr val="FF0000"/>
                </a:solidFill>
                <a:latin typeface="Cambria Math" panose="02040503050406030204" pitchFamily="18" charset="0"/>
                <a:ea typeface="华文仿宋" panose="02010600040101010101" pitchFamily="2" charset="-122"/>
              </a:rPr>
              <a:t>Hanoi</a:t>
            </a:r>
            <a:r>
              <a:rPr lang="zh-CN" altLang="en-US" kern="0" dirty="0">
                <a:solidFill>
                  <a:srgbClr val="FF0000"/>
                </a:solidFill>
                <a:latin typeface="Cambria Math" panose="02040503050406030204" pitchFamily="18" charset="0"/>
                <a:ea typeface="华文仿宋" panose="02010600040101010101" pitchFamily="2" charset="-122"/>
              </a:rPr>
              <a:t>问题</a:t>
            </a: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endParaRPr lang="zh-CN" altLang="en-US"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r>
              <a:rPr lang="zh-CN" altLang="en-US" sz="2400" kern="0"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问题描述</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rPr>
              <a:t> </a:t>
            </a:r>
            <a:endParaRPr lang="en-US" altLang="zh-CN" kern="0" dirty="0">
              <a:solidFill>
                <a:srgbClr val="000000"/>
              </a:solidFill>
              <a:latin typeface="华文仿宋" panose="02010600040101010101" pitchFamily="2" charset="-122"/>
              <a:ea typeface="华文仿宋" panose="02010600040101010101" pitchFamily="2" charset="-122"/>
            </a:endParaRPr>
          </a:p>
        </p:txBody>
      </p:sp>
      <p:sp>
        <p:nvSpPr>
          <p:cNvPr id="7" name="文本框 6">
            <a:extLst>
              <a:ext uri="{FF2B5EF4-FFF2-40B4-BE49-F238E27FC236}">
                <a16:creationId xmlns:a16="http://schemas.microsoft.com/office/drawing/2014/main" xmlns="" id="{0A8C7634-C36F-4F4F-B771-3B40C7138788}"/>
              </a:ext>
            </a:extLst>
          </p:cNvPr>
          <p:cNvSpPr txBox="1"/>
          <p:nvPr/>
        </p:nvSpPr>
        <p:spPr>
          <a:xfrm>
            <a:off x="2429578" y="4737918"/>
            <a:ext cx="6093618" cy="1200329"/>
          </a:xfrm>
          <a:prstGeom prst="rect">
            <a:avLst/>
          </a:prstGeom>
          <a:noFill/>
        </p:spPr>
        <p:txBody>
          <a:bodyPr wrap="square">
            <a:spAutoFit/>
          </a:bodyPr>
          <a:lstStyle/>
          <a:p>
            <a:r>
              <a:rPr lang="en-US" altLang="zh-CN" sz="2400" dirty="0">
                <a:solidFill>
                  <a:prstClr val="black"/>
                </a:solidFill>
                <a:latin typeface="Cambria Math" panose="02040503050406030204" pitchFamily="18" charset="0"/>
                <a:ea typeface="华文仿宋" panose="02010600040101010101" pitchFamily="2" charset="-122"/>
              </a:rPr>
              <a:t>n</a:t>
            </a:r>
            <a:r>
              <a:rPr lang="zh-CN" altLang="en-US" sz="2400" dirty="0">
                <a:solidFill>
                  <a:prstClr val="black"/>
                </a:solidFill>
                <a:latin typeface="Cambria Math" panose="02040503050406030204" pitchFamily="18" charset="0"/>
                <a:ea typeface="华文仿宋" panose="02010600040101010101" pitchFamily="2" charset="-122"/>
              </a:rPr>
              <a:t>个盘子从大到小顺序放在</a:t>
            </a:r>
            <a:r>
              <a:rPr lang="en-US" altLang="zh-CN" sz="2400" dirty="0">
                <a:solidFill>
                  <a:prstClr val="black"/>
                </a:solidFill>
                <a:latin typeface="Cambria Math" panose="02040503050406030204" pitchFamily="18" charset="0"/>
                <a:ea typeface="华文仿宋" panose="02010600040101010101" pitchFamily="2" charset="-122"/>
              </a:rPr>
              <a:t>A </a:t>
            </a:r>
            <a:r>
              <a:rPr lang="zh-CN" altLang="en-US" sz="2400" dirty="0">
                <a:solidFill>
                  <a:prstClr val="black"/>
                </a:solidFill>
                <a:latin typeface="Cambria Math" panose="02040503050406030204" pitchFamily="18" charset="0"/>
                <a:ea typeface="华文仿宋" panose="02010600040101010101" pitchFamily="2" charset="-122"/>
              </a:rPr>
              <a:t>柱上， 要把它们从 </a:t>
            </a:r>
            <a:r>
              <a:rPr lang="en-US" altLang="zh-CN" sz="2400" dirty="0">
                <a:solidFill>
                  <a:prstClr val="black"/>
                </a:solidFill>
                <a:latin typeface="Cambria Math" panose="02040503050406030204" pitchFamily="18" charset="0"/>
                <a:ea typeface="华文仿宋" panose="02010600040101010101" pitchFamily="2" charset="-122"/>
              </a:rPr>
              <a:t>A </a:t>
            </a:r>
            <a:r>
              <a:rPr lang="zh-CN" altLang="en-US" sz="2400" dirty="0">
                <a:solidFill>
                  <a:prstClr val="black"/>
                </a:solidFill>
                <a:latin typeface="Cambria Math" panose="02040503050406030204" pitchFamily="18" charset="0"/>
                <a:ea typeface="华文仿宋" panose="02010600040101010101" pitchFamily="2" charset="-122"/>
              </a:rPr>
              <a:t>移到 </a:t>
            </a:r>
            <a:r>
              <a:rPr lang="en-US" altLang="zh-CN" sz="2400" dirty="0">
                <a:solidFill>
                  <a:prstClr val="black"/>
                </a:solidFill>
                <a:latin typeface="Cambria Math" panose="02040503050406030204" pitchFamily="18" charset="0"/>
                <a:ea typeface="华文仿宋" panose="02010600040101010101" pitchFamily="2" charset="-122"/>
              </a:rPr>
              <a:t>C</a:t>
            </a:r>
            <a:r>
              <a:rPr lang="zh-CN" altLang="en-US" sz="2400" dirty="0">
                <a:solidFill>
                  <a:prstClr val="black"/>
                </a:solidFill>
                <a:latin typeface="Cambria Math" panose="02040503050406030204" pitchFamily="18" charset="0"/>
                <a:ea typeface="华文仿宋" panose="02010600040101010101" pitchFamily="2" charset="-122"/>
              </a:rPr>
              <a:t>，每次移动 </a:t>
            </a:r>
            <a:r>
              <a:rPr lang="en-US" altLang="zh-CN" sz="2400" dirty="0">
                <a:solidFill>
                  <a:prstClr val="black"/>
                </a:solidFill>
                <a:latin typeface="Cambria Math" panose="02040503050406030204" pitchFamily="18" charset="0"/>
                <a:ea typeface="华文仿宋" panose="02010600040101010101" pitchFamily="2" charset="-122"/>
              </a:rPr>
              <a:t>1</a:t>
            </a:r>
            <a:r>
              <a:rPr lang="zh-CN" altLang="en-US" sz="2400" dirty="0">
                <a:solidFill>
                  <a:prstClr val="black"/>
                </a:solidFill>
                <a:latin typeface="Cambria Math" panose="02040503050406030204" pitchFamily="18" charset="0"/>
                <a:ea typeface="华文仿宋" panose="02010600040101010101" pitchFamily="2" charset="-122"/>
              </a:rPr>
              <a:t>个 盘子，移动时不允许大盘压在小盘上</a:t>
            </a:r>
            <a:r>
              <a:rPr lang="en-US" altLang="zh-CN" sz="2400" dirty="0">
                <a:solidFill>
                  <a:prstClr val="black"/>
                </a:solidFill>
                <a:latin typeface="Cambria Math" panose="02040503050406030204" pitchFamily="18" charset="0"/>
                <a:ea typeface="华文仿宋" panose="02010600040101010101" pitchFamily="2" charset="-122"/>
              </a:rPr>
              <a:t>. </a:t>
            </a:r>
            <a:r>
              <a:rPr lang="zh-CN" altLang="en-US" sz="2400" dirty="0">
                <a:solidFill>
                  <a:prstClr val="black"/>
                </a:solidFill>
                <a:latin typeface="Cambria Math" panose="02040503050406030204" pitchFamily="18" charset="0"/>
                <a:ea typeface="华文仿宋" panose="02010600040101010101" pitchFamily="2" charset="-122"/>
              </a:rPr>
              <a:t>设计一种移动方法</a:t>
            </a:r>
            <a:r>
              <a:rPr lang="en-US" altLang="zh-CN" sz="2400" dirty="0">
                <a:solidFill>
                  <a:prstClr val="black"/>
                </a:solidFill>
                <a:latin typeface="Cambria Math" panose="02040503050406030204" pitchFamily="18" charset="0"/>
                <a:ea typeface="华文仿宋" panose="02010600040101010101" pitchFamily="2" charset="-122"/>
              </a:rPr>
              <a:t>.</a:t>
            </a:r>
          </a:p>
        </p:txBody>
      </p:sp>
      <p:pic>
        <p:nvPicPr>
          <p:cNvPr id="4" name="图片 3">
            <a:extLst>
              <a:ext uri="{FF2B5EF4-FFF2-40B4-BE49-F238E27FC236}">
                <a16:creationId xmlns:a16="http://schemas.microsoft.com/office/drawing/2014/main" xmlns="" id="{4325F556-BE09-4169-BFB1-768E334CD080}"/>
              </a:ext>
            </a:extLst>
          </p:cNvPr>
          <p:cNvPicPr>
            <a:picLocks noChangeAspect="1"/>
          </p:cNvPicPr>
          <p:nvPr/>
        </p:nvPicPr>
        <p:blipFill>
          <a:blip r:embed="rId3"/>
          <a:stretch>
            <a:fillRect/>
          </a:stretch>
        </p:blipFill>
        <p:spPr>
          <a:xfrm>
            <a:off x="2810749" y="1932342"/>
            <a:ext cx="5712447" cy="2078916"/>
          </a:xfrm>
          <a:prstGeom prst="rect">
            <a:avLst/>
          </a:prstGeom>
        </p:spPr>
      </p:pic>
    </p:spTree>
    <p:extLst>
      <p:ext uri="{BB962C8B-B14F-4D97-AF65-F5344CB8AC3E}">
        <p14:creationId xmlns:p14="http://schemas.microsoft.com/office/powerpoint/2010/main" val="10644736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快速排序</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727487" y="970976"/>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zh-CN" altLang="en-US"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rPr>
              <a:t>算法步骤</a:t>
            </a:r>
            <a:endParaRPr kumimoji="0" lang="en-US" altLang="zh-CN"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endParaRPr>
          </a:p>
        </p:txBody>
      </p:sp>
      <p:sp>
        <p:nvSpPr>
          <p:cNvPr id="5" name="文本框 4">
            <a:extLst>
              <a:ext uri="{FF2B5EF4-FFF2-40B4-BE49-F238E27FC236}">
                <a16:creationId xmlns:a16="http://schemas.microsoft.com/office/drawing/2014/main" xmlns="" id="{6275EE9B-5733-401D-9873-366CD9169A90}"/>
              </a:ext>
            </a:extLst>
          </p:cNvPr>
          <p:cNvSpPr txBox="1">
            <a:spLocks noChangeArrowheads="1"/>
          </p:cNvSpPr>
          <p:nvPr/>
        </p:nvSpPr>
        <p:spPr bwMode="auto">
          <a:xfrm>
            <a:off x="1916358" y="1579600"/>
            <a:ext cx="8748346" cy="281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对于输入子数组</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A(p</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r)</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下面看算法实现，步骤有三：</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1</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	分解：以</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A[p]</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为基准元素将</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A(p</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r)</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划分为三段：</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A(p: q-1)</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A(q)</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A(q+1, r)</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，使</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A(p: q-1)</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中的任意元素都小于等于</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A(q)</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A(q+1, r) </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中的任意元素都大于等于</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A(q)</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。下标</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q</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在划分过程中确定。</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2</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	递归求解：对子问题</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A(p: q-1)</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和</a:t>
            </a: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A(q+1, r) </a:t>
            </a:r>
            <a:r>
              <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递归排序</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3</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	合并：因为经以上排序后，不需要做任何运算，</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A(p</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a:t>
            </a:r>
            <a:r>
              <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r)</a:t>
            </a:r>
            <a:r>
              <a:rPr kumimoji="0" lang="zh-CN" altLang="en-US"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已经排好序。</a:t>
            </a:r>
            <a:endParaRPr kumimoji="0" lang="en-US" altLang="zh-CN" sz="20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endParaRPr>
          </a:p>
        </p:txBody>
      </p:sp>
    </p:spTree>
    <p:extLst>
      <p:ext uri="{BB962C8B-B14F-4D97-AF65-F5344CB8AC3E}">
        <p14:creationId xmlns:p14="http://schemas.microsoft.com/office/powerpoint/2010/main" val="13339981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快速排序</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977579" y="884927"/>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zh-CN" altLang="en-US"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rPr>
              <a:t>伪码描述</a:t>
            </a:r>
            <a:endParaRPr kumimoji="0" lang="en-US" altLang="zh-CN"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endParaRPr>
          </a:p>
        </p:txBody>
      </p:sp>
      <p:sp>
        <p:nvSpPr>
          <p:cNvPr id="5" name="文本框 4">
            <a:extLst>
              <a:ext uri="{FF2B5EF4-FFF2-40B4-BE49-F238E27FC236}">
                <a16:creationId xmlns:a16="http://schemas.microsoft.com/office/drawing/2014/main" xmlns="" id="{6275EE9B-5733-401D-9873-366CD9169A90}"/>
              </a:ext>
            </a:extLst>
          </p:cNvPr>
          <p:cNvSpPr txBox="1">
            <a:spLocks noChangeArrowheads="1"/>
          </p:cNvSpPr>
          <p:nvPr/>
        </p:nvSpPr>
        <p:spPr bwMode="auto">
          <a:xfrm>
            <a:off x="1081208" y="1506274"/>
            <a:ext cx="2202350" cy="51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a:t>
            </a:r>
            <a:r>
              <a:rPr kumimoji="0" lang="zh-CN" altLang="en-US"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算法   快速排序</a:t>
            </a:r>
            <a:endParaRPr kumimoji="0" lang="en-US" altLang="zh-CN"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6" name="Rectangle 5">
            <a:extLst>
              <a:ext uri="{FF2B5EF4-FFF2-40B4-BE49-F238E27FC236}">
                <a16:creationId xmlns:a16="http://schemas.microsoft.com/office/drawing/2014/main" xmlns="" id="{66C85531-FE84-44C3-B3C5-A896EDBFF8F7}"/>
              </a:ext>
            </a:extLst>
          </p:cNvPr>
          <p:cNvSpPr txBox="1">
            <a:spLocks noChangeArrowheads="1"/>
          </p:cNvSpPr>
          <p:nvPr/>
        </p:nvSpPr>
        <p:spPr bwMode="auto">
          <a:xfrm>
            <a:off x="1081208" y="2016285"/>
            <a:ext cx="8229600" cy="453072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90000"/>
              </a:lnSpc>
              <a:buClr>
                <a:srgbClr val="D4D4D6"/>
              </a:buClr>
              <a:buFont typeface="Wingdings" panose="05000000000000000000" pitchFamily="2" charset="2"/>
              <a:buNone/>
              <a:defRPr/>
            </a:pPr>
            <a:r>
              <a:rPr lang="zh-CN" altLang="en-US" sz="2000" kern="0" dirty="0">
                <a:solidFill>
                  <a:prstClr val="black"/>
                </a:solidFill>
                <a:latin typeface="Cambria" panose="02040503050406030204" pitchFamily="18" charset="0"/>
                <a:ea typeface="华文仿宋" panose="02010600040101010101" pitchFamily="2" charset="-122"/>
              </a:rPr>
              <a:t>输入：数组</a:t>
            </a:r>
            <a:r>
              <a:rPr lang="en-US" altLang="zh-CN" sz="2000" i="1" kern="0" dirty="0">
                <a:solidFill>
                  <a:prstClr val="black"/>
                </a:solidFill>
                <a:latin typeface="Cambria" panose="02040503050406030204" pitchFamily="18" charset="0"/>
                <a:ea typeface="华文仿宋" panose="02010600040101010101" pitchFamily="2" charset="-122"/>
              </a:rPr>
              <a:t>A</a:t>
            </a:r>
            <a:r>
              <a:rPr lang="en-US" altLang="zh-CN" sz="2000" kern="0" dirty="0">
                <a:solidFill>
                  <a:prstClr val="black"/>
                </a:solidFill>
                <a:latin typeface="Cambria" panose="02040503050406030204" pitchFamily="18" charset="0"/>
                <a:ea typeface="华文仿宋" panose="02010600040101010101" pitchFamily="2" charset="-122"/>
              </a:rPr>
              <a:t>[</a:t>
            </a:r>
            <a:r>
              <a:rPr lang="en-US" altLang="zh-CN" sz="2000" i="1" kern="0" dirty="0" err="1">
                <a:solidFill>
                  <a:prstClr val="black"/>
                </a:solidFill>
                <a:latin typeface="Cambria" panose="02040503050406030204" pitchFamily="18" charset="0"/>
                <a:ea typeface="华文仿宋" panose="02010600040101010101" pitchFamily="2" charset="-122"/>
              </a:rPr>
              <a:t>p</a:t>
            </a:r>
            <a:r>
              <a:rPr lang="en-US" altLang="zh-CN" sz="2000" kern="0" dirty="0" err="1">
                <a:solidFill>
                  <a:prstClr val="black"/>
                </a:solidFill>
                <a:latin typeface="Cambria" panose="02040503050406030204" pitchFamily="18" charset="0"/>
                <a:ea typeface="华文仿宋" panose="02010600040101010101" pitchFamily="2" charset="-122"/>
              </a:rPr>
              <a:t>..</a:t>
            </a:r>
            <a:r>
              <a:rPr lang="en-US" altLang="zh-CN" sz="2000" i="1" kern="0" dirty="0" err="1">
                <a:solidFill>
                  <a:prstClr val="black"/>
                </a:solidFill>
                <a:latin typeface="Cambria" panose="02040503050406030204" pitchFamily="18" charset="0"/>
                <a:ea typeface="华文仿宋" panose="02010600040101010101" pitchFamily="2" charset="-122"/>
              </a:rPr>
              <a:t>r</a:t>
            </a:r>
            <a:r>
              <a:rPr lang="en-US" altLang="zh-CN" sz="2000" kern="0" dirty="0">
                <a:solidFill>
                  <a:prstClr val="black"/>
                </a:solidFill>
                <a:latin typeface="Cambria" panose="02040503050406030204" pitchFamily="18" charset="0"/>
                <a:ea typeface="华文仿宋" panose="02010600040101010101" pitchFamily="2" charset="-122"/>
              </a:rPr>
              <a:t>]</a:t>
            </a:r>
          </a:p>
          <a:p>
            <a:pPr>
              <a:lnSpc>
                <a:spcPct val="90000"/>
              </a:lnSpc>
              <a:buClr>
                <a:srgbClr val="D4D4D6"/>
              </a:buClr>
              <a:buFont typeface="Wingdings" panose="05000000000000000000" pitchFamily="2" charset="2"/>
              <a:buNone/>
              <a:defRPr/>
            </a:pPr>
            <a:r>
              <a:rPr lang="zh-CN" altLang="en-US" sz="2000" kern="0" dirty="0">
                <a:solidFill>
                  <a:prstClr val="black"/>
                </a:solidFill>
                <a:latin typeface="Cambria" panose="02040503050406030204" pitchFamily="18" charset="0"/>
                <a:ea typeface="华文仿宋" panose="02010600040101010101" pitchFamily="2" charset="-122"/>
              </a:rPr>
              <a:t>输出：排好序的数组</a:t>
            </a:r>
            <a:r>
              <a:rPr lang="en-US" altLang="zh-CN" sz="2000" i="1" kern="0" dirty="0">
                <a:solidFill>
                  <a:prstClr val="black"/>
                </a:solidFill>
                <a:latin typeface="Cambria" panose="02040503050406030204" pitchFamily="18" charset="0"/>
                <a:ea typeface="华文仿宋" panose="02010600040101010101" pitchFamily="2" charset="-122"/>
              </a:rPr>
              <a:t>A</a:t>
            </a:r>
          </a:p>
          <a:p>
            <a:pPr>
              <a:lnSpc>
                <a:spcPct val="90000"/>
              </a:lnSpc>
              <a:buClr>
                <a:srgbClr val="D4D4D6"/>
              </a:buClr>
              <a:buFont typeface="Wingdings" panose="05000000000000000000" pitchFamily="2" charset="2"/>
              <a:buNone/>
              <a:defRPr/>
            </a:pPr>
            <a:r>
              <a:rPr lang="en-US" altLang="zh-CN" sz="2000" kern="0" dirty="0">
                <a:solidFill>
                  <a:prstClr val="black"/>
                </a:solidFill>
                <a:latin typeface="Cambria" panose="02040503050406030204" pitchFamily="18" charset="0"/>
                <a:ea typeface="华文仿宋" panose="02010600040101010101" pitchFamily="2" charset="-122"/>
              </a:rPr>
              <a:t>    Quicksort(</a:t>
            </a:r>
            <a:r>
              <a:rPr lang="en-US" altLang="zh-CN" sz="2000" i="1" kern="0" dirty="0" err="1">
                <a:solidFill>
                  <a:prstClr val="black"/>
                </a:solidFill>
                <a:latin typeface="Cambria" panose="02040503050406030204" pitchFamily="18" charset="0"/>
                <a:ea typeface="华文仿宋" panose="02010600040101010101" pitchFamily="2" charset="-122"/>
              </a:rPr>
              <a:t>A</a:t>
            </a:r>
            <a:r>
              <a:rPr lang="en-US" altLang="zh-CN" sz="2000" kern="0" dirty="0" err="1">
                <a:solidFill>
                  <a:prstClr val="black"/>
                </a:solidFill>
                <a:latin typeface="Cambria" panose="02040503050406030204" pitchFamily="18" charset="0"/>
                <a:ea typeface="华文仿宋" panose="02010600040101010101" pitchFamily="2" charset="-122"/>
              </a:rPr>
              <a:t>,</a:t>
            </a:r>
            <a:r>
              <a:rPr lang="en-US" altLang="zh-CN" sz="2000" i="1" kern="0" dirty="0" err="1">
                <a:solidFill>
                  <a:prstClr val="black"/>
                </a:solidFill>
                <a:latin typeface="Cambria" panose="02040503050406030204" pitchFamily="18" charset="0"/>
                <a:ea typeface="华文仿宋" panose="02010600040101010101" pitchFamily="2" charset="-122"/>
              </a:rPr>
              <a:t>p</a:t>
            </a:r>
            <a:r>
              <a:rPr lang="en-US" altLang="zh-CN" sz="2000" kern="0" dirty="0" err="1">
                <a:solidFill>
                  <a:prstClr val="black"/>
                </a:solidFill>
                <a:latin typeface="Cambria" panose="02040503050406030204" pitchFamily="18" charset="0"/>
                <a:ea typeface="华文仿宋" panose="02010600040101010101" pitchFamily="2" charset="-122"/>
              </a:rPr>
              <a:t>,</a:t>
            </a:r>
            <a:r>
              <a:rPr lang="en-US" altLang="zh-CN" sz="2000" i="1" kern="0" dirty="0" err="1">
                <a:solidFill>
                  <a:prstClr val="black"/>
                </a:solidFill>
                <a:latin typeface="Cambria" panose="02040503050406030204" pitchFamily="18" charset="0"/>
                <a:ea typeface="华文仿宋" panose="02010600040101010101" pitchFamily="2" charset="-122"/>
              </a:rPr>
              <a:t>r</a:t>
            </a:r>
            <a:r>
              <a:rPr lang="en-US" altLang="zh-CN" sz="2000" kern="0" dirty="0">
                <a:solidFill>
                  <a:prstClr val="black"/>
                </a:solidFill>
                <a:latin typeface="Cambria" panose="02040503050406030204" pitchFamily="18" charset="0"/>
                <a:ea typeface="华文仿宋" panose="02010600040101010101" pitchFamily="2" charset="-122"/>
              </a:rPr>
              <a:t>) </a:t>
            </a:r>
          </a:p>
          <a:p>
            <a:pPr>
              <a:lnSpc>
                <a:spcPct val="90000"/>
              </a:lnSpc>
              <a:buClr>
                <a:srgbClr val="D4D4D6"/>
              </a:buClr>
              <a:buFont typeface="Wingdings" panose="05000000000000000000" pitchFamily="2" charset="2"/>
              <a:buNone/>
              <a:defRPr/>
            </a:pPr>
            <a:r>
              <a:rPr lang="en-US" altLang="zh-CN" sz="2000" kern="0" dirty="0">
                <a:solidFill>
                  <a:prstClr val="black"/>
                </a:solidFill>
                <a:latin typeface="Cambria" panose="02040503050406030204" pitchFamily="18" charset="0"/>
                <a:ea typeface="华文仿宋" panose="02010600040101010101" pitchFamily="2" charset="-122"/>
              </a:rPr>
              <a:t>       1.  if  </a:t>
            </a:r>
            <a:r>
              <a:rPr lang="en-US" altLang="zh-CN" sz="2000" i="1" kern="0" dirty="0">
                <a:solidFill>
                  <a:prstClr val="black"/>
                </a:solidFill>
                <a:latin typeface="Cambria" panose="02040503050406030204" pitchFamily="18" charset="0"/>
                <a:ea typeface="华文仿宋" panose="02010600040101010101" pitchFamily="2" charset="-122"/>
              </a:rPr>
              <a:t>p</a:t>
            </a:r>
            <a:r>
              <a:rPr lang="en-US" altLang="zh-CN" sz="2000" kern="0" dirty="0">
                <a:solidFill>
                  <a:prstClr val="black"/>
                </a:solidFill>
                <a:latin typeface="Cambria" panose="02040503050406030204" pitchFamily="18" charset="0"/>
                <a:ea typeface="华文仿宋" panose="02010600040101010101" pitchFamily="2" charset="-122"/>
              </a:rPr>
              <a:t> &lt;</a:t>
            </a:r>
            <a:r>
              <a:rPr lang="en-US" altLang="zh-CN" sz="2000" i="1" kern="0" dirty="0">
                <a:solidFill>
                  <a:prstClr val="black"/>
                </a:solidFill>
                <a:latin typeface="Cambria" panose="02040503050406030204" pitchFamily="18" charset="0"/>
                <a:ea typeface="华文仿宋" panose="02010600040101010101" pitchFamily="2" charset="-122"/>
              </a:rPr>
              <a:t> r</a:t>
            </a:r>
          </a:p>
          <a:p>
            <a:pPr>
              <a:lnSpc>
                <a:spcPct val="90000"/>
              </a:lnSpc>
              <a:buClr>
                <a:srgbClr val="D4D4D6"/>
              </a:buClr>
              <a:buFont typeface="Wingdings" panose="05000000000000000000" pitchFamily="2" charset="2"/>
              <a:buNone/>
              <a:defRPr/>
            </a:pPr>
            <a:r>
              <a:rPr lang="en-US" altLang="zh-CN" sz="2000" kern="0" dirty="0">
                <a:solidFill>
                  <a:prstClr val="black"/>
                </a:solidFill>
                <a:latin typeface="Cambria" panose="02040503050406030204" pitchFamily="18" charset="0"/>
                <a:ea typeface="华文仿宋" panose="02010600040101010101" pitchFamily="2" charset="-122"/>
              </a:rPr>
              <a:t>       2.   then </a:t>
            </a:r>
            <a:r>
              <a:rPr lang="en-US" altLang="zh-CN" sz="2000" i="1" kern="0" dirty="0" err="1">
                <a:solidFill>
                  <a:prstClr val="black"/>
                </a:solidFill>
                <a:latin typeface="Cambria" panose="02040503050406030204" pitchFamily="18" charset="0"/>
                <a:ea typeface="华文仿宋" panose="02010600040101010101" pitchFamily="2" charset="-122"/>
              </a:rPr>
              <a:t>q</a:t>
            </a:r>
            <a:r>
              <a:rPr lang="en-US" altLang="zh-CN" sz="2000" kern="0" dirty="0" err="1">
                <a:solidFill>
                  <a:prstClr val="black"/>
                </a:solidFill>
                <a:latin typeface="Cambria" panose="02040503050406030204" pitchFamily="18" charset="0"/>
                <a:ea typeface="华文仿宋" panose="02010600040101010101" pitchFamily="2" charset="-122"/>
                <a:sym typeface="Symbol" panose="05050102010706020507" pitchFamily="18" charset="2"/>
              </a:rPr>
              <a:t></a:t>
            </a:r>
            <a:r>
              <a:rPr lang="en-US" altLang="zh-CN" sz="2000" kern="0" dirty="0" err="1">
                <a:solidFill>
                  <a:prstClr val="black"/>
                </a:solidFill>
                <a:latin typeface="Cambria" panose="02040503050406030204" pitchFamily="18" charset="0"/>
                <a:ea typeface="华文仿宋" panose="02010600040101010101" pitchFamily="2" charset="-122"/>
              </a:rPr>
              <a:t>Partition</a:t>
            </a:r>
            <a:r>
              <a:rPr lang="en-US" altLang="zh-CN" sz="2000" kern="0" dirty="0">
                <a:solidFill>
                  <a:prstClr val="black"/>
                </a:solidFill>
                <a:latin typeface="Cambria" panose="02040503050406030204" pitchFamily="18" charset="0"/>
                <a:ea typeface="华文仿宋" panose="02010600040101010101" pitchFamily="2" charset="-122"/>
              </a:rPr>
              <a:t>(</a:t>
            </a:r>
            <a:r>
              <a:rPr lang="en-US" altLang="zh-CN" sz="2000" i="1" kern="0" dirty="0">
                <a:solidFill>
                  <a:prstClr val="black"/>
                </a:solidFill>
                <a:latin typeface="Cambria" panose="02040503050406030204" pitchFamily="18" charset="0"/>
                <a:ea typeface="华文仿宋" panose="02010600040101010101" pitchFamily="2" charset="-122"/>
              </a:rPr>
              <a:t>A</a:t>
            </a:r>
            <a:r>
              <a:rPr lang="en-US" altLang="zh-CN" sz="2000" kern="0" dirty="0">
                <a:solidFill>
                  <a:prstClr val="black"/>
                </a:solidFill>
                <a:latin typeface="Cambria" panose="02040503050406030204" pitchFamily="18" charset="0"/>
                <a:ea typeface="华文仿宋" panose="02010600040101010101" pitchFamily="2" charset="-122"/>
              </a:rPr>
              <a:t>, </a:t>
            </a:r>
            <a:r>
              <a:rPr lang="en-US" altLang="zh-CN" sz="2000" i="1" kern="0" dirty="0">
                <a:solidFill>
                  <a:prstClr val="black"/>
                </a:solidFill>
                <a:latin typeface="Cambria" panose="02040503050406030204" pitchFamily="18" charset="0"/>
                <a:ea typeface="华文仿宋" panose="02010600040101010101" pitchFamily="2" charset="-122"/>
              </a:rPr>
              <a:t>p</a:t>
            </a:r>
            <a:r>
              <a:rPr lang="en-US" altLang="zh-CN" sz="2000" kern="0" dirty="0">
                <a:solidFill>
                  <a:prstClr val="black"/>
                </a:solidFill>
                <a:latin typeface="Cambria" panose="02040503050406030204" pitchFamily="18" charset="0"/>
                <a:ea typeface="华文仿宋" panose="02010600040101010101" pitchFamily="2" charset="-122"/>
              </a:rPr>
              <a:t>, </a:t>
            </a:r>
            <a:r>
              <a:rPr lang="en-US" altLang="zh-CN" sz="2000" i="1" kern="0" dirty="0">
                <a:solidFill>
                  <a:prstClr val="black"/>
                </a:solidFill>
                <a:latin typeface="Cambria" panose="02040503050406030204" pitchFamily="18" charset="0"/>
                <a:ea typeface="华文仿宋" panose="02010600040101010101" pitchFamily="2" charset="-122"/>
              </a:rPr>
              <a:t>r</a:t>
            </a:r>
            <a:r>
              <a:rPr lang="en-US" altLang="zh-CN" sz="2000" kern="0" dirty="0">
                <a:solidFill>
                  <a:prstClr val="black"/>
                </a:solidFill>
                <a:latin typeface="Cambria" panose="02040503050406030204" pitchFamily="18" charset="0"/>
                <a:ea typeface="华文仿宋" panose="02010600040101010101" pitchFamily="2" charset="-122"/>
              </a:rPr>
              <a:t>)</a:t>
            </a:r>
            <a:endPar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endParaRPr>
          </a:p>
          <a:p>
            <a:pPr>
              <a:lnSpc>
                <a:spcPct val="90000"/>
              </a:lnSpc>
              <a:buClr>
                <a:srgbClr val="D4D4D6"/>
              </a:buClr>
              <a:buFont typeface="Wingdings" panose="05000000000000000000" pitchFamily="2" charset="2"/>
              <a:buNone/>
              <a:defRPr/>
            </a:pP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       3.           </a:t>
            </a:r>
            <a:r>
              <a:rPr lang="en-US" altLang="zh-CN" sz="2000" i="1"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 A</a:t>
            </a: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a:t>
            </a:r>
            <a:r>
              <a:rPr lang="en-US" altLang="zh-CN" sz="2000" i="1"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p</a:t>
            </a: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a:t>
            </a:r>
            <a:r>
              <a:rPr lang="en-US" altLang="zh-CN" sz="2000" i="1" kern="0" dirty="0">
                <a:solidFill>
                  <a:prstClr val="black"/>
                </a:solidFill>
                <a:latin typeface="Cambria" panose="02040503050406030204" pitchFamily="18" charset="0"/>
                <a:ea typeface="华文仿宋" panose="02010600040101010101" pitchFamily="2" charset="-122"/>
              </a:rPr>
              <a:t>A</a:t>
            </a:r>
            <a:r>
              <a:rPr lang="en-US" altLang="zh-CN" sz="2000" kern="0" dirty="0">
                <a:solidFill>
                  <a:prstClr val="black"/>
                </a:solidFill>
                <a:latin typeface="Cambria" panose="02040503050406030204" pitchFamily="18" charset="0"/>
                <a:ea typeface="华文仿宋" panose="02010600040101010101" pitchFamily="2" charset="-122"/>
              </a:rPr>
              <a:t>[</a:t>
            </a:r>
            <a:r>
              <a:rPr lang="en-US" altLang="zh-CN" sz="2000" i="1" kern="0" dirty="0">
                <a:solidFill>
                  <a:prstClr val="black"/>
                </a:solidFill>
                <a:latin typeface="Cambria" panose="02040503050406030204" pitchFamily="18" charset="0"/>
                <a:ea typeface="华文仿宋" panose="02010600040101010101" pitchFamily="2" charset="-122"/>
              </a:rPr>
              <a:t>q</a:t>
            </a:r>
            <a:r>
              <a:rPr lang="en-US" altLang="zh-CN" sz="2000" kern="0" dirty="0">
                <a:solidFill>
                  <a:prstClr val="black"/>
                </a:solidFill>
                <a:latin typeface="Cambria" panose="02040503050406030204" pitchFamily="18" charset="0"/>
                <a:ea typeface="华文仿宋" panose="02010600040101010101" pitchFamily="2" charset="-122"/>
              </a:rPr>
              <a:t>]</a:t>
            </a:r>
            <a:endPar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endParaRPr>
          </a:p>
          <a:p>
            <a:pPr>
              <a:lnSpc>
                <a:spcPct val="90000"/>
              </a:lnSpc>
              <a:buClr>
                <a:srgbClr val="D4D4D6"/>
              </a:buClr>
              <a:buFont typeface="Wingdings" panose="05000000000000000000" pitchFamily="2" charset="2"/>
              <a:buNone/>
              <a:defRPr/>
            </a:pP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       4.            Quicksort(</a:t>
            </a:r>
            <a:r>
              <a:rPr lang="en-US" altLang="zh-CN" sz="2000" i="1"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A</a:t>
            </a: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a:t>
            </a:r>
            <a:r>
              <a:rPr lang="en-US" altLang="zh-CN" sz="2000" i="1"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p</a:t>
            </a: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a:t>
            </a:r>
            <a:r>
              <a:rPr lang="en-US" altLang="zh-CN" sz="2000" i="1"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q</a:t>
            </a: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-1)</a:t>
            </a:r>
          </a:p>
          <a:p>
            <a:pPr>
              <a:lnSpc>
                <a:spcPct val="90000"/>
              </a:lnSpc>
              <a:buClr>
                <a:srgbClr val="D4D4D6"/>
              </a:buClr>
              <a:buFont typeface="Wingdings" panose="05000000000000000000" pitchFamily="2" charset="2"/>
              <a:buNone/>
              <a:defRPr/>
            </a:pP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       5.            Quicksort(</a:t>
            </a:r>
            <a:r>
              <a:rPr lang="en-US" altLang="zh-CN" sz="2000" i="1"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A</a:t>
            </a: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a:t>
            </a:r>
            <a:r>
              <a:rPr lang="en-US" altLang="zh-CN" sz="2000" i="1"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q</a:t>
            </a: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+1,</a:t>
            </a:r>
            <a:r>
              <a:rPr lang="en-US" altLang="zh-CN" sz="2000" i="1"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r</a:t>
            </a: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a:t>
            </a:r>
          </a:p>
          <a:p>
            <a:pPr>
              <a:lnSpc>
                <a:spcPct val="90000"/>
              </a:lnSpc>
              <a:buClr>
                <a:srgbClr val="D4D4D6"/>
              </a:buClr>
              <a:buFont typeface="Wingdings" panose="05000000000000000000" pitchFamily="2" charset="2"/>
              <a:buNone/>
              <a:defRPr/>
            </a:pPr>
            <a:r>
              <a:rPr lang="zh-CN" altLang="en-US"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初始置</a:t>
            </a: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p=1</a:t>
            </a:r>
            <a:r>
              <a:rPr lang="zh-CN" altLang="en-US"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a:t>
            </a:r>
            <a:r>
              <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r=n</a:t>
            </a:r>
            <a:r>
              <a:rPr lang="zh-CN" altLang="en-US"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rPr>
              <a:t>，然后调用上述算法</a:t>
            </a:r>
            <a:endParaRPr lang="en-US" altLang="zh-CN" sz="2000" kern="0" dirty="0">
              <a:solidFill>
                <a:prstClr val="black"/>
              </a:solidFill>
              <a:latin typeface="Cambria" panose="02040503050406030204" pitchFamily="18" charset="0"/>
              <a:ea typeface="华文仿宋" panose="02010600040101010101" pitchFamily="2" charset="-122"/>
              <a:sym typeface="Symbol" panose="05050102010706020507" pitchFamily="18" charset="2"/>
            </a:endParaRPr>
          </a:p>
          <a:p>
            <a:pPr>
              <a:lnSpc>
                <a:spcPct val="90000"/>
              </a:lnSpc>
              <a:buClr>
                <a:srgbClr val="D4D4D6"/>
              </a:buClr>
              <a:defRPr/>
            </a:pPr>
            <a:endParaRPr lang="zh-CN" altLang="en-US" kern="0" dirty="0">
              <a:solidFill>
                <a:prstClr val="black"/>
              </a:solidFill>
              <a:latin typeface="Times New Roman" panose="02020603050405020304" pitchFamily="18" charset="0"/>
              <a:ea typeface="宋体" panose="02010600030101010101" pitchFamily="2" charset="-122"/>
            </a:endParaRPr>
          </a:p>
        </p:txBody>
      </p:sp>
      <p:sp>
        <p:nvSpPr>
          <p:cNvPr id="7" name="Rectangle 4">
            <a:extLst>
              <a:ext uri="{FF2B5EF4-FFF2-40B4-BE49-F238E27FC236}">
                <a16:creationId xmlns:a16="http://schemas.microsoft.com/office/drawing/2014/main" xmlns="" id="{D6C86294-FDEC-4FE6-98FA-845377E0FC2C}"/>
              </a:ext>
            </a:extLst>
          </p:cNvPr>
          <p:cNvSpPr>
            <a:spLocks noChangeArrowheads="1"/>
          </p:cNvSpPr>
          <p:nvPr/>
        </p:nvSpPr>
        <p:spPr bwMode="auto">
          <a:xfrm>
            <a:off x="6096000" y="1571783"/>
            <a:ext cx="3596580" cy="3785652"/>
          </a:xfrm>
          <a:prstGeom prst="rect">
            <a:avLst/>
          </a:prstGeom>
          <a:solidFill>
            <a:srgbClr val="FFFFFF"/>
          </a:solidFill>
          <a:ln w="19050">
            <a:solidFill>
              <a:srgbClr val="FFFFFF"/>
            </a:solidFill>
            <a:miter lim="800000"/>
            <a:headEnd/>
            <a:tailEnd/>
          </a:ln>
        </p:spPr>
        <p:txBody>
          <a:bodyPr wrap="square" anchor="ctr">
            <a:spAutoFit/>
          </a:bodyPr>
          <a:lstStyle>
            <a:lvl1pPr marL="342900" indent="-342900">
              <a:tabLst>
                <a:tab pos="266700" algn="l"/>
              </a:tabLst>
              <a:defRPr>
                <a:solidFill>
                  <a:schemeClr val="tx1"/>
                </a:solidFill>
                <a:latin typeface="Calibri" panose="020F0502020204030204" pitchFamily="34" charset="0"/>
                <a:ea typeface="宋体" panose="02010600030101010101" pitchFamily="2" charset="-122"/>
              </a:defRPr>
            </a:lvl1pPr>
            <a:lvl2pPr marL="742950" indent="-285750">
              <a:tabLst>
                <a:tab pos="266700" algn="l"/>
              </a:tabLst>
              <a:defRPr>
                <a:solidFill>
                  <a:schemeClr val="tx1"/>
                </a:solidFill>
                <a:latin typeface="Calibri" panose="020F0502020204030204" pitchFamily="34" charset="0"/>
                <a:ea typeface="宋体" panose="02010600030101010101" pitchFamily="2" charset="-122"/>
              </a:defRPr>
            </a:lvl2pPr>
            <a:lvl3pPr marL="1143000" indent="-228600">
              <a:tabLst>
                <a:tab pos="266700" algn="l"/>
              </a:tabLst>
              <a:defRPr>
                <a:solidFill>
                  <a:schemeClr val="tx1"/>
                </a:solidFill>
                <a:latin typeface="Calibri" panose="020F0502020204030204" pitchFamily="34" charset="0"/>
                <a:ea typeface="宋体" panose="02010600030101010101" pitchFamily="2" charset="-122"/>
              </a:defRPr>
            </a:lvl3pPr>
            <a:lvl4pPr marL="1600200" indent="-228600">
              <a:tabLst>
                <a:tab pos="266700" algn="l"/>
              </a:tabLst>
              <a:defRPr>
                <a:solidFill>
                  <a:schemeClr val="tx1"/>
                </a:solidFill>
                <a:latin typeface="Calibri" panose="020F0502020204030204" pitchFamily="34" charset="0"/>
                <a:ea typeface="宋体" panose="02010600030101010101" pitchFamily="2" charset="-122"/>
              </a:defRPr>
            </a:lvl4pPr>
            <a:lvl5pPr marL="2057400" indent="-228600">
              <a:tabLst>
                <a:tab pos="2667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667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667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667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66700" algn="l"/>
              </a:tabLs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Partition(</a:t>
            </a:r>
            <a:r>
              <a:rPr lang="en-US" altLang="zh-CN" sz="2000" b="1" i="1"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A</a:t>
            </a:r>
            <a:r>
              <a:rPr lang="en-US" altLang="zh-CN" sz="2000" b="1"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a:t>
            </a:r>
            <a:r>
              <a:rPr lang="en-US" altLang="zh-CN" sz="2000" b="1" i="1"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p</a:t>
            </a:r>
            <a:r>
              <a:rPr lang="en-US" altLang="zh-CN" sz="2000" b="1"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a:t>
            </a:r>
            <a:r>
              <a:rPr lang="en-US" altLang="zh-CN" sz="2000" b="1" i="1"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r</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a:t>
            </a:r>
          </a:p>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1.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 x</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A</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p</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a:t>
            </a:r>
          </a:p>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2.  </a:t>
            </a:r>
            <a:r>
              <a:rPr lang="en-US" altLang="zh-CN" sz="2000" b="1" i="1"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i</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 p</a:t>
            </a:r>
          </a:p>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3.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 j</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 r</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+1</a:t>
            </a:r>
          </a:p>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4.  while true do</a:t>
            </a:r>
          </a:p>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5.       repeat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 j</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 j </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1</a:t>
            </a:r>
          </a:p>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6.       until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A</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j</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 x</a:t>
            </a:r>
          </a:p>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7.       repeat  </a:t>
            </a:r>
            <a:r>
              <a:rPr lang="en-US" altLang="zh-CN" sz="2000" b="1" i="1"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i</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r>
              <a:rPr lang="en-US" altLang="zh-CN" sz="2000" b="1" i="1"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i</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+1</a:t>
            </a:r>
          </a:p>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8.       until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A</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r>
              <a:rPr lang="en-US" altLang="zh-CN" sz="2000" b="1" i="1"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i</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 &gt;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x</a:t>
            </a:r>
          </a:p>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9.       if  </a:t>
            </a:r>
            <a:r>
              <a:rPr lang="en-US" altLang="zh-CN" sz="2000" b="1" i="1"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i</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&lt;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j </a:t>
            </a:r>
          </a:p>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10.     then</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  A</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r>
              <a:rPr lang="en-US" altLang="zh-CN" sz="2000" b="1" i="1" dirty="0" err="1">
                <a:solidFill>
                  <a:srgbClr val="000000"/>
                </a:solidFill>
                <a:latin typeface="Cambria" panose="02040503050406030204" pitchFamily="18" charset="0"/>
                <a:ea typeface="华文仿宋" panose="02010600040101010101" pitchFamily="2" charset="-122"/>
                <a:sym typeface="Symbol" panose="05050102010706020507" pitchFamily="18" charset="2"/>
              </a:rPr>
              <a:t>i</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 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A</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j</a:t>
            </a: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a:t>
            </a:r>
          </a:p>
          <a:p>
            <a:pPr fontAlgn="base">
              <a:spcBef>
                <a:spcPct val="0"/>
              </a:spcBef>
              <a:spcAft>
                <a:spcPct val="0"/>
              </a:spcAft>
            </a:pPr>
            <a:r>
              <a:rPr lang="en-US" altLang="zh-CN" sz="2000" b="1" dirty="0">
                <a:solidFill>
                  <a:srgbClr val="000000"/>
                </a:solidFill>
                <a:latin typeface="Cambria" panose="02040503050406030204" pitchFamily="18" charset="0"/>
                <a:ea typeface="华文仿宋" panose="02010600040101010101" pitchFamily="2" charset="-122"/>
                <a:sym typeface="Symbol" panose="05050102010706020507" pitchFamily="18" charset="2"/>
              </a:rPr>
              <a:t>    11.     else  return</a:t>
            </a:r>
            <a:r>
              <a:rPr lang="en-US" altLang="zh-CN" sz="2000" b="1" i="1" dirty="0">
                <a:solidFill>
                  <a:srgbClr val="000000"/>
                </a:solidFill>
                <a:latin typeface="Cambria" panose="02040503050406030204" pitchFamily="18" charset="0"/>
                <a:ea typeface="华文仿宋" panose="02010600040101010101" pitchFamily="2" charset="-122"/>
                <a:sym typeface="Symbol" panose="05050102010706020507" pitchFamily="18" charset="2"/>
              </a:rPr>
              <a:t> j </a:t>
            </a:r>
          </a:p>
        </p:txBody>
      </p:sp>
    </p:spTree>
    <p:extLst>
      <p:ext uri="{BB962C8B-B14F-4D97-AF65-F5344CB8AC3E}">
        <p14:creationId xmlns:p14="http://schemas.microsoft.com/office/powerpoint/2010/main" val="299809402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快速排序</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977579" y="884927"/>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lang="zh-CN" altLang="en-US" sz="2400" kern="0" dirty="0">
                <a:solidFill>
                  <a:srgbClr val="C00000"/>
                </a:solidFill>
                <a:latin typeface="Cambria Math" panose="02040503050406030204" pitchFamily="18" charset="0"/>
                <a:ea typeface="华文仿宋" panose="02010600040101010101" pitchFamily="2" charset="-122"/>
              </a:rPr>
              <a:t>划分实例</a:t>
            </a:r>
            <a:endParaRPr kumimoji="0" lang="en-US" altLang="zh-CN"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endParaRPr>
          </a:p>
        </p:txBody>
      </p:sp>
      <p:sp>
        <p:nvSpPr>
          <p:cNvPr id="8" name="Text Box 4">
            <a:extLst>
              <a:ext uri="{FF2B5EF4-FFF2-40B4-BE49-F238E27FC236}">
                <a16:creationId xmlns:a16="http://schemas.microsoft.com/office/drawing/2014/main" xmlns="" id="{FED28893-379D-4E20-962F-89F8D34876B0}"/>
              </a:ext>
            </a:extLst>
          </p:cNvPr>
          <p:cNvSpPr txBox="1">
            <a:spLocks noChangeArrowheads="1"/>
          </p:cNvSpPr>
          <p:nvPr/>
        </p:nvSpPr>
        <p:spPr bwMode="auto">
          <a:xfrm>
            <a:off x="1822570" y="1358161"/>
            <a:ext cx="748823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400" b="1" dirty="0">
              <a:solidFill>
                <a:prstClr val="black"/>
              </a:solidFill>
              <a:latin typeface="Arial" panose="020B0604020202020204" pitchFamily="34" charset="0"/>
              <a:ea typeface="幼圆" panose="02010509060101010101" pitchFamily="49" charset="-122"/>
            </a:endParaRPr>
          </a:p>
          <a:p>
            <a:pPr fontAlgn="base">
              <a:spcBef>
                <a:spcPct val="0"/>
              </a:spcBef>
              <a:spcAft>
                <a:spcPct val="0"/>
              </a:spcAft>
            </a:pPr>
            <a:r>
              <a:rPr lang="zh-CN" altLang="en-US" dirty="0">
                <a:solidFill>
                  <a:prstClr val="black"/>
                </a:solidFill>
                <a:latin typeface="Arial" panose="020B0604020202020204" pitchFamily="34" charset="0"/>
              </a:rPr>
              <a:t> </a:t>
            </a:r>
            <a:r>
              <a:rPr lang="en-US" altLang="zh-CN" sz="2000" b="1" dirty="0">
                <a:solidFill>
                  <a:prstClr val="black"/>
                </a:solidFill>
                <a:latin typeface="Arial" panose="020B0604020202020204" pitchFamily="34" charset="0"/>
              </a:rPr>
              <a:t>27    </a:t>
            </a:r>
            <a:r>
              <a:rPr lang="en-US" altLang="zh-CN" sz="2000" b="1" dirty="0">
                <a:solidFill>
                  <a:srgbClr val="FF0000"/>
                </a:solidFill>
                <a:latin typeface="Arial" panose="020B0604020202020204" pitchFamily="34" charset="0"/>
              </a:rPr>
              <a:t>99 </a:t>
            </a:r>
            <a:r>
              <a:rPr lang="en-US" altLang="zh-CN" sz="2000" b="1" dirty="0">
                <a:solidFill>
                  <a:prstClr val="black"/>
                </a:solidFill>
                <a:latin typeface="Arial" panose="020B0604020202020204" pitchFamily="34" charset="0"/>
              </a:rPr>
              <a:t>    0     8    13    64    86    16     7    10     88   </a:t>
            </a:r>
            <a:r>
              <a:rPr lang="en-US" altLang="zh-CN" sz="2000" b="1" dirty="0">
                <a:solidFill>
                  <a:srgbClr val="CC9900"/>
                </a:solidFill>
                <a:latin typeface="Arial" panose="020B0604020202020204" pitchFamily="34" charset="0"/>
              </a:rPr>
              <a:t> </a:t>
            </a:r>
            <a:r>
              <a:rPr lang="en-US" altLang="zh-CN" sz="2000" b="1" dirty="0">
                <a:solidFill>
                  <a:srgbClr val="3399FF"/>
                </a:solidFill>
                <a:latin typeface="Arial" panose="020B0604020202020204" pitchFamily="34" charset="0"/>
              </a:rPr>
              <a:t>25  </a:t>
            </a:r>
            <a:r>
              <a:rPr lang="en-US" altLang="zh-CN" sz="2000" b="1" dirty="0">
                <a:solidFill>
                  <a:prstClr val="black"/>
                </a:solidFill>
                <a:latin typeface="Arial" panose="020B0604020202020204" pitchFamily="34" charset="0"/>
              </a:rPr>
              <a:t>  90</a:t>
            </a:r>
          </a:p>
          <a:p>
            <a:pPr fontAlgn="base">
              <a:spcBef>
                <a:spcPct val="0"/>
              </a:spcBef>
              <a:spcAft>
                <a:spcPct val="0"/>
              </a:spcAft>
            </a:pPr>
            <a:r>
              <a:rPr lang="en-US" altLang="zh-CN" sz="2000" b="1" dirty="0">
                <a:solidFill>
                  <a:prstClr val="black"/>
                </a:solidFill>
                <a:latin typeface="Arial" panose="020B0604020202020204" pitchFamily="34" charset="0"/>
              </a:rPr>
              <a:t>         </a:t>
            </a:r>
            <a:r>
              <a:rPr lang="en-US" altLang="zh-CN" sz="2000" b="1" i="1" dirty="0">
                <a:solidFill>
                  <a:prstClr val="black"/>
                </a:solidFill>
                <a:latin typeface="Times New Roman" panose="02020603050405020304" pitchFamily="18" charset="0"/>
              </a:rPr>
              <a:t> </a:t>
            </a:r>
            <a:r>
              <a:rPr lang="en-US" altLang="zh-CN" sz="2000" b="1" i="1" dirty="0" err="1">
                <a:solidFill>
                  <a:prstClr val="black"/>
                </a:solidFill>
                <a:latin typeface="Times New Roman" panose="02020603050405020304" pitchFamily="18" charset="0"/>
              </a:rPr>
              <a:t>i</a:t>
            </a:r>
            <a:r>
              <a:rPr lang="en-US" altLang="zh-CN" sz="2000" b="1" i="1" dirty="0">
                <a:solidFill>
                  <a:prstClr val="black"/>
                </a:solidFill>
                <a:latin typeface="Times New Roman" panose="02020603050405020304" pitchFamily="18" charset="0"/>
              </a:rPr>
              <a:t>  </a:t>
            </a:r>
            <a:r>
              <a:rPr lang="en-US" altLang="zh-CN" sz="2000" b="1" dirty="0">
                <a:solidFill>
                  <a:prstClr val="black"/>
                </a:solidFill>
                <a:latin typeface="Arial" panose="020B0604020202020204" pitchFamily="34" charset="0"/>
              </a:rPr>
              <a:t>                                                                           </a:t>
            </a:r>
            <a:r>
              <a:rPr lang="en-US" altLang="zh-CN" sz="2000" b="1" i="1" dirty="0">
                <a:solidFill>
                  <a:prstClr val="black"/>
                </a:solidFill>
                <a:latin typeface="Times New Roman" panose="02020603050405020304" pitchFamily="18" charset="0"/>
              </a:rPr>
              <a:t> j  </a:t>
            </a:r>
          </a:p>
          <a:p>
            <a:pPr fontAlgn="base">
              <a:spcBef>
                <a:spcPct val="0"/>
              </a:spcBef>
              <a:spcAft>
                <a:spcPct val="0"/>
              </a:spcAft>
            </a:pPr>
            <a:endParaRPr lang="en-US" altLang="zh-CN" sz="2000" b="1" dirty="0">
              <a:solidFill>
                <a:prstClr val="black"/>
              </a:solidFill>
              <a:latin typeface="Arial" panose="020B0604020202020204" pitchFamily="34" charset="0"/>
            </a:endParaRPr>
          </a:p>
          <a:p>
            <a:pPr fontAlgn="base">
              <a:spcBef>
                <a:spcPct val="0"/>
              </a:spcBef>
              <a:spcAft>
                <a:spcPct val="0"/>
              </a:spcAft>
            </a:pPr>
            <a:r>
              <a:rPr lang="en-US" altLang="zh-CN" sz="2000" b="1" dirty="0">
                <a:solidFill>
                  <a:prstClr val="black"/>
                </a:solidFill>
                <a:latin typeface="Arial" panose="020B0604020202020204" pitchFamily="34" charset="0"/>
              </a:rPr>
              <a:t> 27    </a:t>
            </a:r>
            <a:r>
              <a:rPr lang="en-US" altLang="zh-CN" sz="2000" b="1" dirty="0">
                <a:solidFill>
                  <a:srgbClr val="0066CC"/>
                </a:solidFill>
                <a:latin typeface="Arial" panose="020B0604020202020204" pitchFamily="34" charset="0"/>
              </a:rPr>
              <a:t>25 </a:t>
            </a:r>
            <a:r>
              <a:rPr lang="en-US" altLang="zh-CN" sz="2000" b="1" dirty="0">
                <a:solidFill>
                  <a:prstClr val="black"/>
                </a:solidFill>
                <a:latin typeface="Arial" panose="020B0604020202020204" pitchFamily="34" charset="0"/>
              </a:rPr>
              <a:t>    0     8    13    </a:t>
            </a:r>
            <a:r>
              <a:rPr lang="en-US" altLang="zh-CN" sz="2000" b="1" dirty="0">
                <a:solidFill>
                  <a:srgbClr val="FF0000"/>
                </a:solidFill>
                <a:latin typeface="Arial" panose="020B0604020202020204" pitchFamily="34" charset="0"/>
              </a:rPr>
              <a:t>64 </a:t>
            </a:r>
            <a:r>
              <a:rPr lang="en-US" altLang="zh-CN" sz="2000" b="1" dirty="0">
                <a:solidFill>
                  <a:prstClr val="black"/>
                </a:solidFill>
                <a:latin typeface="Arial" panose="020B0604020202020204" pitchFamily="34" charset="0"/>
              </a:rPr>
              <a:t>   86    16     7   </a:t>
            </a:r>
            <a:r>
              <a:rPr lang="en-US" altLang="zh-CN" sz="2000" b="1" dirty="0">
                <a:solidFill>
                  <a:srgbClr val="3399FF"/>
                </a:solidFill>
                <a:latin typeface="Arial" panose="020B0604020202020204" pitchFamily="34" charset="0"/>
              </a:rPr>
              <a:t> 10 </a:t>
            </a:r>
            <a:r>
              <a:rPr lang="en-US" altLang="zh-CN" sz="2000" b="1" dirty="0">
                <a:solidFill>
                  <a:prstClr val="black"/>
                </a:solidFill>
                <a:latin typeface="Arial" panose="020B0604020202020204" pitchFamily="34" charset="0"/>
              </a:rPr>
              <a:t>    88    </a:t>
            </a:r>
            <a:r>
              <a:rPr lang="en-US" altLang="zh-CN" sz="2000" b="1" dirty="0">
                <a:solidFill>
                  <a:srgbClr val="FF0000"/>
                </a:solidFill>
                <a:latin typeface="Arial" panose="020B0604020202020204" pitchFamily="34" charset="0"/>
              </a:rPr>
              <a:t>99 </a:t>
            </a:r>
            <a:r>
              <a:rPr lang="en-US" altLang="zh-CN" sz="2000" b="1" dirty="0">
                <a:solidFill>
                  <a:srgbClr val="339966"/>
                </a:solidFill>
                <a:latin typeface="Arial" panose="020B0604020202020204" pitchFamily="34" charset="0"/>
              </a:rPr>
              <a:t> </a:t>
            </a:r>
            <a:r>
              <a:rPr lang="en-US" altLang="zh-CN" sz="2000" b="1" dirty="0">
                <a:solidFill>
                  <a:prstClr val="black"/>
                </a:solidFill>
                <a:latin typeface="Arial" panose="020B0604020202020204" pitchFamily="34" charset="0"/>
              </a:rPr>
              <a:t>  90</a:t>
            </a:r>
          </a:p>
          <a:p>
            <a:pPr fontAlgn="base">
              <a:spcBef>
                <a:spcPct val="0"/>
              </a:spcBef>
              <a:spcAft>
                <a:spcPct val="0"/>
              </a:spcAft>
            </a:pPr>
            <a:r>
              <a:rPr lang="en-US" altLang="zh-CN" sz="2000" b="1" dirty="0">
                <a:solidFill>
                  <a:prstClr val="black"/>
                </a:solidFill>
                <a:latin typeface="Arial" panose="020B0604020202020204" pitchFamily="34" charset="0"/>
              </a:rPr>
              <a:t>                                        </a:t>
            </a:r>
            <a:r>
              <a:rPr lang="en-US" altLang="zh-CN" sz="2000" b="1" i="1" dirty="0" err="1">
                <a:solidFill>
                  <a:prstClr val="black"/>
                </a:solidFill>
                <a:latin typeface="Times New Roman" panose="02020603050405020304" pitchFamily="18" charset="0"/>
              </a:rPr>
              <a:t>i</a:t>
            </a:r>
            <a:r>
              <a:rPr lang="en-US" altLang="zh-CN" sz="2000" b="1" i="1" dirty="0">
                <a:solidFill>
                  <a:prstClr val="black"/>
                </a:solidFill>
                <a:latin typeface="Times New Roman" panose="02020603050405020304" pitchFamily="18" charset="0"/>
              </a:rPr>
              <a:t>                                  j</a:t>
            </a:r>
            <a:r>
              <a:rPr lang="en-US" altLang="zh-CN" sz="2000" i="1" dirty="0">
                <a:solidFill>
                  <a:prstClr val="black"/>
                </a:solidFill>
                <a:latin typeface="Times New Roman" panose="02020603050405020304" pitchFamily="18" charset="0"/>
              </a:rPr>
              <a:t>  </a:t>
            </a:r>
          </a:p>
          <a:p>
            <a:pPr fontAlgn="base">
              <a:spcBef>
                <a:spcPct val="0"/>
              </a:spcBef>
              <a:spcAft>
                <a:spcPct val="0"/>
              </a:spcAft>
            </a:pPr>
            <a:endParaRPr lang="en-US" altLang="zh-CN" sz="2000" i="1" dirty="0">
              <a:solidFill>
                <a:prstClr val="black"/>
              </a:solidFill>
              <a:latin typeface="Times New Roman" panose="02020603050405020304" pitchFamily="18" charset="0"/>
            </a:endParaRPr>
          </a:p>
          <a:p>
            <a:pPr fontAlgn="base">
              <a:spcBef>
                <a:spcPct val="0"/>
              </a:spcBef>
              <a:spcAft>
                <a:spcPct val="0"/>
              </a:spcAft>
            </a:pPr>
            <a:r>
              <a:rPr lang="en-US" altLang="zh-CN" sz="2000" dirty="0">
                <a:solidFill>
                  <a:prstClr val="black"/>
                </a:solidFill>
                <a:latin typeface="Arial" panose="020B0604020202020204" pitchFamily="34" charset="0"/>
              </a:rPr>
              <a:t> </a:t>
            </a:r>
            <a:r>
              <a:rPr lang="en-US" altLang="zh-CN" sz="2000" b="1" dirty="0">
                <a:solidFill>
                  <a:prstClr val="black"/>
                </a:solidFill>
                <a:latin typeface="Arial" panose="020B0604020202020204" pitchFamily="34" charset="0"/>
              </a:rPr>
              <a:t>27    </a:t>
            </a:r>
            <a:r>
              <a:rPr lang="en-US" altLang="zh-CN" sz="2000" b="1" dirty="0">
                <a:solidFill>
                  <a:srgbClr val="0066CC"/>
                </a:solidFill>
                <a:latin typeface="Arial" panose="020B0604020202020204" pitchFamily="34" charset="0"/>
              </a:rPr>
              <a:t>25 </a:t>
            </a:r>
            <a:r>
              <a:rPr lang="en-US" altLang="zh-CN" sz="2000" b="1" dirty="0">
                <a:solidFill>
                  <a:prstClr val="black"/>
                </a:solidFill>
                <a:latin typeface="Arial" panose="020B0604020202020204" pitchFamily="34" charset="0"/>
              </a:rPr>
              <a:t>    0     8    13    </a:t>
            </a:r>
            <a:r>
              <a:rPr lang="en-US" altLang="zh-CN" sz="2000" b="1" dirty="0">
                <a:solidFill>
                  <a:srgbClr val="0066CC"/>
                </a:solidFill>
                <a:latin typeface="Arial" panose="020B0604020202020204" pitchFamily="34" charset="0"/>
              </a:rPr>
              <a:t>10</a:t>
            </a:r>
            <a:r>
              <a:rPr lang="en-US" altLang="zh-CN" sz="2000" dirty="0">
                <a:solidFill>
                  <a:srgbClr val="0066CC"/>
                </a:solidFill>
                <a:latin typeface="Arial" panose="020B0604020202020204" pitchFamily="34" charset="0"/>
              </a:rPr>
              <a:t>   </a:t>
            </a:r>
            <a:r>
              <a:rPr lang="en-US" altLang="zh-CN" sz="2000" dirty="0">
                <a:solidFill>
                  <a:srgbClr val="FF0000"/>
                </a:solidFill>
                <a:latin typeface="Arial" panose="020B0604020202020204" pitchFamily="34" charset="0"/>
              </a:rPr>
              <a:t> </a:t>
            </a:r>
            <a:r>
              <a:rPr lang="en-US" altLang="zh-CN" sz="2000" b="1" dirty="0">
                <a:solidFill>
                  <a:srgbClr val="FF0000"/>
                </a:solidFill>
                <a:latin typeface="Arial" panose="020B0604020202020204" pitchFamily="34" charset="0"/>
              </a:rPr>
              <a:t>86</a:t>
            </a:r>
            <a:r>
              <a:rPr lang="en-US" altLang="zh-CN" sz="2000" b="1" dirty="0">
                <a:solidFill>
                  <a:prstClr val="black"/>
                </a:solidFill>
                <a:latin typeface="Arial" panose="020B0604020202020204" pitchFamily="34" charset="0"/>
              </a:rPr>
              <a:t>    16   </a:t>
            </a:r>
            <a:r>
              <a:rPr lang="en-US" altLang="zh-CN" sz="2000" b="1" dirty="0">
                <a:solidFill>
                  <a:srgbClr val="0066CC"/>
                </a:solidFill>
                <a:latin typeface="Arial" panose="020B0604020202020204" pitchFamily="34" charset="0"/>
              </a:rPr>
              <a:t>  7 </a:t>
            </a:r>
            <a:r>
              <a:rPr lang="en-US" altLang="zh-CN" sz="2000" b="1" dirty="0">
                <a:solidFill>
                  <a:prstClr val="black"/>
                </a:solidFill>
                <a:latin typeface="Arial" panose="020B0604020202020204" pitchFamily="34" charset="0"/>
              </a:rPr>
              <a:t>    </a:t>
            </a:r>
            <a:r>
              <a:rPr lang="en-US" altLang="zh-CN" sz="2000" b="1" dirty="0">
                <a:solidFill>
                  <a:srgbClr val="FF0000"/>
                </a:solidFill>
                <a:latin typeface="Arial" panose="020B0604020202020204" pitchFamily="34" charset="0"/>
              </a:rPr>
              <a:t>64   </a:t>
            </a:r>
            <a:r>
              <a:rPr lang="en-US" altLang="zh-CN" sz="2000" dirty="0">
                <a:solidFill>
                  <a:prstClr val="black"/>
                </a:solidFill>
                <a:latin typeface="Arial" panose="020B0604020202020204" pitchFamily="34" charset="0"/>
              </a:rPr>
              <a:t> </a:t>
            </a:r>
            <a:r>
              <a:rPr lang="en-US" altLang="zh-CN" sz="2000" b="1" dirty="0">
                <a:solidFill>
                  <a:prstClr val="black"/>
                </a:solidFill>
                <a:latin typeface="Arial" panose="020B0604020202020204" pitchFamily="34" charset="0"/>
              </a:rPr>
              <a:t>88    </a:t>
            </a:r>
            <a:r>
              <a:rPr lang="en-US" altLang="zh-CN" sz="2000" b="1" dirty="0">
                <a:solidFill>
                  <a:srgbClr val="FF0000"/>
                </a:solidFill>
                <a:latin typeface="Arial" panose="020B0604020202020204" pitchFamily="34" charset="0"/>
              </a:rPr>
              <a:t>99 </a:t>
            </a:r>
            <a:r>
              <a:rPr lang="en-US" altLang="zh-CN" sz="2000" b="1" dirty="0">
                <a:solidFill>
                  <a:srgbClr val="339966"/>
                </a:solidFill>
                <a:latin typeface="Arial" panose="020B0604020202020204" pitchFamily="34" charset="0"/>
              </a:rPr>
              <a:t> </a:t>
            </a:r>
            <a:r>
              <a:rPr lang="en-US" altLang="zh-CN" sz="2000" b="1" dirty="0">
                <a:solidFill>
                  <a:prstClr val="black"/>
                </a:solidFill>
                <a:latin typeface="Arial" panose="020B0604020202020204" pitchFamily="34" charset="0"/>
              </a:rPr>
              <a:t>  90</a:t>
            </a:r>
          </a:p>
          <a:p>
            <a:pPr fontAlgn="base">
              <a:spcBef>
                <a:spcPct val="0"/>
              </a:spcBef>
              <a:spcAft>
                <a:spcPct val="0"/>
              </a:spcAft>
            </a:pPr>
            <a:r>
              <a:rPr lang="en-US" altLang="zh-CN" sz="2000" b="1" dirty="0">
                <a:solidFill>
                  <a:prstClr val="black"/>
                </a:solidFill>
                <a:latin typeface="Arial" panose="020B0604020202020204" pitchFamily="34" charset="0"/>
              </a:rPr>
              <a:t>                                                </a:t>
            </a:r>
            <a:r>
              <a:rPr lang="en-US" altLang="zh-CN" sz="2000" b="1" i="1" dirty="0" err="1">
                <a:solidFill>
                  <a:prstClr val="black"/>
                </a:solidFill>
                <a:latin typeface="Times New Roman" panose="02020603050405020304" pitchFamily="18" charset="0"/>
              </a:rPr>
              <a:t>i</a:t>
            </a:r>
            <a:r>
              <a:rPr lang="en-US" altLang="zh-CN" sz="2000" b="1" i="1" dirty="0">
                <a:solidFill>
                  <a:prstClr val="black"/>
                </a:solidFill>
                <a:latin typeface="Times New Roman" panose="02020603050405020304" pitchFamily="18" charset="0"/>
              </a:rPr>
              <a:t>                 j</a:t>
            </a:r>
            <a:r>
              <a:rPr lang="en-US" altLang="zh-CN" sz="2000" i="1" dirty="0">
                <a:solidFill>
                  <a:prstClr val="black"/>
                </a:solidFill>
                <a:latin typeface="Times New Roman" panose="02020603050405020304" pitchFamily="18" charset="0"/>
              </a:rPr>
              <a:t>  </a:t>
            </a:r>
          </a:p>
          <a:p>
            <a:pPr fontAlgn="base">
              <a:spcBef>
                <a:spcPct val="0"/>
              </a:spcBef>
              <a:spcAft>
                <a:spcPct val="0"/>
              </a:spcAft>
            </a:pPr>
            <a:endParaRPr lang="en-US" altLang="zh-CN" sz="2000" i="1" dirty="0">
              <a:solidFill>
                <a:prstClr val="black"/>
              </a:solidFill>
              <a:latin typeface="Times New Roman" panose="02020603050405020304" pitchFamily="18" charset="0"/>
            </a:endParaRPr>
          </a:p>
          <a:p>
            <a:pPr fontAlgn="base">
              <a:spcBef>
                <a:spcPct val="0"/>
              </a:spcBef>
              <a:spcAft>
                <a:spcPct val="0"/>
              </a:spcAft>
            </a:pPr>
            <a:r>
              <a:rPr lang="en-US" altLang="zh-CN" sz="2000" dirty="0">
                <a:solidFill>
                  <a:srgbClr val="CC6600"/>
                </a:solidFill>
                <a:latin typeface="Arial" panose="020B0604020202020204" pitchFamily="34" charset="0"/>
              </a:rPr>
              <a:t> </a:t>
            </a:r>
            <a:r>
              <a:rPr lang="en-US" altLang="zh-CN" sz="2000" b="1" dirty="0">
                <a:solidFill>
                  <a:srgbClr val="CC6600"/>
                </a:solidFill>
                <a:latin typeface="Arial" panose="020B0604020202020204" pitchFamily="34" charset="0"/>
                <a:ea typeface="幼圆" panose="02010509060101010101" pitchFamily="49" charset="-122"/>
              </a:rPr>
              <a:t>27</a:t>
            </a:r>
            <a:r>
              <a:rPr lang="en-US" altLang="zh-CN" sz="2000" b="1" dirty="0">
                <a:solidFill>
                  <a:srgbClr val="993300"/>
                </a:solidFill>
                <a:latin typeface="黑体" panose="02010609060101010101" pitchFamily="49" charset="-122"/>
                <a:ea typeface="黑体" panose="02010609060101010101" pitchFamily="49" charset="-122"/>
              </a:rPr>
              <a:t> </a:t>
            </a:r>
            <a:r>
              <a:rPr lang="en-US" altLang="zh-CN" sz="2000" b="1" dirty="0">
                <a:solidFill>
                  <a:prstClr val="black"/>
                </a:solidFill>
                <a:latin typeface="Arial" panose="020B0604020202020204" pitchFamily="34" charset="0"/>
              </a:rPr>
              <a:t>   </a:t>
            </a:r>
            <a:r>
              <a:rPr lang="en-US" altLang="zh-CN" sz="2000" b="1" dirty="0">
                <a:solidFill>
                  <a:srgbClr val="0066CC"/>
                </a:solidFill>
                <a:latin typeface="Arial" panose="020B0604020202020204" pitchFamily="34" charset="0"/>
              </a:rPr>
              <a:t>25 </a:t>
            </a:r>
            <a:r>
              <a:rPr lang="en-US" altLang="zh-CN" sz="2000" b="1" dirty="0">
                <a:solidFill>
                  <a:prstClr val="black"/>
                </a:solidFill>
                <a:latin typeface="Arial" panose="020B0604020202020204" pitchFamily="34" charset="0"/>
              </a:rPr>
              <a:t>    0     8    13    </a:t>
            </a:r>
            <a:r>
              <a:rPr lang="en-US" altLang="zh-CN" sz="2000" b="1" dirty="0">
                <a:solidFill>
                  <a:srgbClr val="0066CC"/>
                </a:solidFill>
                <a:latin typeface="Arial" panose="020B0604020202020204" pitchFamily="34" charset="0"/>
              </a:rPr>
              <a:t>10</a:t>
            </a:r>
            <a:r>
              <a:rPr lang="en-US" altLang="zh-CN" sz="2000" dirty="0">
                <a:solidFill>
                  <a:srgbClr val="0066CC"/>
                </a:solidFill>
                <a:latin typeface="Arial" panose="020B0604020202020204" pitchFamily="34" charset="0"/>
              </a:rPr>
              <a:t>     </a:t>
            </a:r>
            <a:r>
              <a:rPr lang="en-US" altLang="zh-CN" sz="2000" b="1" dirty="0">
                <a:solidFill>
                  <a:srgbClr val="0066CC"/>
                </a:solidFill>
                <a:latin typeface="Arial" panose="020B0604020202020204" pitchFamily="34" charset="0"/>
              </a:rPr>
              <a:t>7</a:t>
            </a:r>
            <a:r>
              <a:rPr lang="en-US" altLang="zh-CN" sz="2000" b="1" dirty="0">
                <a:solidFill>
                  <a:srgbClr val="3399FF"/>
                </a:solidFill>
                <a:latin typeface="Arial" panose="020B0604020202020204" pitchFamily="34" charset="0"/>
              </a:rPr>
              <a:t>    </a:t>
            </a:r>
            <a:r>
              <a:rPr lang="en-US" altLang="zh-CN" sz="2000" b="1" dirty="0">
                <a:solidFill>
                  <a:srgbClr val="CC6600"/>
                </a:solidFill>
                <a:latin typeface="Arial" panose="020B0604020202020204" pitchFamily="34" charset="0"/>
              </a:rPr>
              <a:t> 16 </a:t>
            </a:r>
            <a:r>
              <a:rPr lang="en-US" altLang="zh-CN" sz="2000" b="1" dirty="0">
                <a:solidFill>
                  <a:prstClr val="black"/>
                </a:solidFill>
                <a:latin typeface="Arial" panose="020B0604020202020204" pitchFamily="34" charset="0"/>
              </a:rPr>
              <a:t>   </a:t>
            </a:r>
            <a:r>
              <a:rPr lang="en-US" altLang="zh-CN" sz="2000" b="1" dirty="0">
                <a:solidFill>
                  <a:srgbClr val="FF0000"/>
                </a:solidFill>
                <a:latin typeface="Arial" panose="020B0604020202020204" pitchFamily="34" charset="0"/>
              </a:rPr>
              <a:t>86 </a:t>
            </a:r>
            <a:r>
              <a:rPr lang="en-US" altLang="zh-CN" sz="2000" b="1" dirty="0">
                <a:solidFill>
                  <a:prstClr val="black"/>
                </a:solidFill>
                <a:latin typeface="Arial" panose="020B0604020202020204" pitchFamily="34" charset="0"/>
              </a:rPr>
              <a:t>   </a:t>
            </a:r>
            <a:r>
              <a:rPr lang="en-US" altLang="zh-CN" sz="2000" b="1" dirty="0">
                <a:solidFill>
                  <a:srgbClr val="FF0000"/>
                </a:solidFill>
                <a:latin typeface="Arial" panose="020B0604020202020204" pitchFamily="34" charset="0"/>
              </a:rPr>
              <a:t>64   </a:t>
            </a:r>
            <a:r>
              <a:rPr lang="en-US" altLang="zh-CN" sz="2000" dirty="0">
                <a:solidFill>
                  <a:prstClr val="black"/>
                </a:solidFill>
                <a:latin typeface="Arial" panose="020B0604020202020204" pitchFamily="34" charset="0"/>
              </a:rPr>
              <a:t> </a:t>
            </a:r>
            <a:r>
              <a:rPr lang="en-US" altLang="zh-CN" sz="2000" b="1" dirty="0">
                <a:solidFill>
                  <a:prstClr val="black"/>
                </a:solidFill>
                <a:latin typeface="Arial" panose="020B0604020202020204" pitchFamily="34" charset="0"/>
              </a:rPr>
              <a:t>88    </a:t>
            </a:r>
            <a:r>
              <a:rPr lang="en-US" altLang="zh-CN" sz="2000" b="1" dirty="0">
                <a:solidFill>
                  <a:srgbClr val="FF0000"/>
                </a:solidFill>
                <a:latin typeface="Arial" panose="020B0604020202020204" pitchFamily="34" charset="0"/>
              </a:rPr>
              <a:t>99 </a:t>
            </a:r>
            <a:r>
              <a:rPr lang="en-US" altLang="zh-CN" sz="2000" b="1" dirty="0">
                <a:solidFill>
                  <a:srgbClr val="339966"/>
                </a:solidFill>
                <a:latin typeface="Arial" panose="020B0604020202020204" pitchFamily="34" charset="0"/>
              </a:rPr>
              <a:t> </a:t>
            </a:r>
            <a:r>
              <a:rPr lang="en-US" altLang="zh-CN" sz="2000" b="1" dirty="0">
                <a:solidFill>
                  <a:prstClr val="black"/>
                </a:solidFill>
                <a:latin typeface="Arial" panose="020B0604020202020204" pitchFamily="34" charset="0"/>
              </a:rPr>
              <a:t>  90</a:t>
            </a:r>
          </a:p>
          <a:p>
            <a:pPr fontAlgn="base">
              <a:spcBef>
                <a:spcPct val="0"/>
              </a:spcBef>
              <a:spcAft>
                <a:spcPct val="0"/>
              </a:spcAft>
            </a:pPr>
            <a:r>
              <a:rPr lang="en-US" altLang="zh-CN" sz="2000" b="1" dirty="0">
                <a:solidFill>
                  <a:prstClr val="black"/>
                </a:solidFill>
                <a:latin typeface="Arial" panose="020B0604020202020204" pitchFamily="34" charset="0"/>
              </a:rPr>
              <a:t>                                                         </a:t>
            </a:r>
            <a:r>
              <a:rPr lang="en-US" altLang="zh-CN" sz="2000" b="1" i="1" dirty="0">
                <a:solidFill>
                  <a:prstClr val="black"/>
                </a:solidFill>
                <a:latin typeface="Times New Roman" panose="02020603050405020304" pitchFamily="18" charset="0"/>
              </a:rPr>
              <a:t>j        </a:t>
            </a:r>
            <a:r>
              <a:rPr lang="en-US" altLang="zh-CN" sz="2000" b="1" i="1" dirty="0" err="1">
                <a:solidFill>
                  <a:prstClr val="black"/>
                </a:solidFill>
                <a:latin typeface="Times New Roman" panose="02020603050405020304" pitchFamily="18" charset="0"/>
              </a:rPr>
              <a:t>i</a:t>
            </a:r>
            <a:r>
              <a:rPr lang="en-US" altLang="zh-CN" sz="2000" b="1" i="1" dirty="0">
                <a:solidFill>
                  <a:prstClr val="black"/>
                </a:solidFill>
                <a:latin typeface="Times New Roman" panose="02020603050405020304" pitchFamily="18" charset="0"/>
              </a:rPr>
              <a:t> </a:t>
            </a:r>
            <a:r>
              <a:rPr lang="en-US" altLang="zh-CN" sz="2000" i="1" dirty="0">
                <a:solidFill>
                  <a:prstClr val="black"/>
                </a:solidFill>
                <a:latin typeface="Times New Roman" panose="02020603050405020304" pitchFamily="18" charset="0"/>
              </a:rPr>
              <a:t>  </a:t>
            </a:r>
          </a:p>
          <a:p>
            <a:pPr fontAlgn="base">
              <a:spcBef>
                <a:spcPct val="0"/>
              </a:spcBef>
              <a:spcAft>
                <a:spcPct val="0"/>
              </a:spcAft>
            </a:pPr>
            <a:endParaRPr lang="en-US" altLang="zh-CN" sz="2000" i="1" dirty="0">
              <a:solidFill>
                <a:prstClr val="black"/>
              </a:solidFill>
              <a:latin typeface="Times New Roman" panose="02020603050405020304" pitchFamily="18" charset="0"/>
            </a:endParaRPr>
          </a:p>
          <a:p>
            <a:pPr fontAlgn="base">
              <a:spcBef>
                <a:spcPct val="0"/>
              </a:spcBef>
              <a:spcAft>
                <a:spcPct val="0"/>
              </a:spcAft>
            </a:pPr>
            <a:r>
              <a:rPr lang="en-US" altLang="zh-CN" sz="2000" dirty="0">
                <a:solidFill>
                  <a:prstClr val="black"/>
                </a:solidFill>
                <a:latin typeface="Arial" panose="020B0604020202020204" pitchFamily="34" charset="0"/>
              </a:rPr>
              <a:t> </a:t>
            </a:r>
            <a:r>
              <a:rPr lang="en-US" altLang="zh-CN" sz="2000" b="1" dirty="0">
                <a:solidFill>
                  <a:srgbClr val="0066CC"/>
                </a:solidFill>
                <a:latin typeface="Arial" panose="020B0604020202020204" pitchFamily="34" charset="0"/>
              </a:rPr>
              <a:t>16     25     0     8    13    10</a:t>
            </a:r>
            <a:r>
              <a:rPr lang="en-US" altLang="zh-CN" sz="2000" dirty="0">
                <a:solidFill>
                  <a:srgbClr val="0066CC"/>
                </a:solidFill>
                <a:latin typeface="Arial" panose="020B0604020202020204" pitchFamily="34" charset="0"/>
              </a:rPr>
              <a:t>     </a:t>
            </a:r>
            <a:r>
              <a:rPr lang="en-US" altLang="zh-CN" sz="2000" b="1" dirty="0">
                <a:solidFill>
                  <a:srgbClr val="0066CC"/>
                </a:solidFill>
                <a:latin typeface="Arial" panose="020B0604020202020204" pitchFamily="34" charset="0"/>
              </a:rPr>
              <a:t>7    </a:t>
            </a:r>
            <a:r>
              <a:rPr lang="en-US" altLang="zh-CN" sz="2000" b="1" dirty="0">
                <a:solidFill>
                  <a:srgbClr val="CC6600"/>
                </a:solidFill>
                <a:latin typeface="Arial" panose="020B0604020202020204" pitchFamily="34" charset="0"/>
              </a:rPr>
              <a:t> 27   </a:t>
            </a:r>
            <a:r>
              <a:rPr lang="en-US" altLang="zh-CN" sz="2000" b="1" dirty="0">
                <a:solidFill>
                  <a:prstClr val="black"/>
                </a:solidFill>
                <a:latin typeface="Arial" panose="020B0604020202020204" pitchFamily="34" charset="0"/>
              </a:rPr>
              <a:t> </a:t>
            </a:r>
            <a:r>
              <a:rPr lang="en-US" altLang="zh-CN" sz="2000" b="1" dirty="0">
                <a:solidFill>
                  <a:srgbClr val="FF0000"/>
                </a:solidFill>
                <a:latin typeface="Arial" panose="020B0604020202020204" pitchFamily="34" charset="0"/>
              </a:rPr>
              <a:t>86    64   </a:t>
            </a:r>
            <a:r>
              <a:rPr lang="en-US" altLang="zh-CN" sz="2000" dirty="0">
                <a:solidFill>
                  <a:srgbClr val="FF0000"/>
                </a:solidFill>
                <a:latin typeface="Arial" panose="020B0604020202020204" pitchFamily="34" charset="0"/>
              </a:rPr>
              <a:t> </a:t>
            </a:r>
            <a:r>
              <a:rPr lang="en-US" altLang="zh-CN" sz="2000" b="1" dirty="0">
                <a:solidFill>
                  <a:srgbClr val="FF0000"/>
                </a:solidFill>
                <a:latin typeface="Arial" panose="020B0604020202020204" pitchFamily="34" charset="0"/>
              </a:rPr>
              <a:t>88    99    90</a:t>
            </a:r>
            <a:r>
              <a:rPr lang="en-US" altLang="zh-CN" sz="2000" b="1" dirty="0">
                <a:solidFill>
                  <a:prstClr val="black"/>
                </a:solidFill>
                <a:latin typeface="Arial" panose="020B0604020202020204" pitchFamily="34" charset="0"/>
              </a:rPr>
              <a:t>                                             </a:t>
            </a:r>
            <a:endParaRPr lang="en-US" altLang="zh-CN" sz="2000" dirty="0">
              <a:solidFill>
                <a:prstClr val="black"/>
              </a:solidFill>
              <a:latin typeface="Arial" panose="020B0604020202020204" pitchFamily="34" charset="0"/>
            </a:endParaRPr>
          </a:p>
          <a:p>
            <a:pPr fontAlgn="base">
              <a:spcBef>
                <a:spcPct val="0"/>
              </a:spcBef>
              <a:spcAft>
                <a:spcPct val="0"/>
              </a:spcAft>
            </a:pPr>
            <a:r>
              <a:rPr lang="en-US" altLang="zh-CN" sz="2000" dirty="0">
                <a:solidFill>
                  <a:prstClr val="black"/>
                </a:solidFill>
                <a:latin typeface="Arial" panose="020B0604020202020204" pitchFamily="34" charset="0"/>
              </a:rPr>
              <a:t> </a:t>
            </a:r>
          </a:p>
        </p:txBody>
      </p:sp>
    </p:spTree>
    <p:extLst>
      <p:ext uri="{BB962C8B-B14F-4D97-AF65-F5344CB8AC3E}">
        <p14:creationId xmlns:p14="http://schemas.microsoft.com/office/powerpoint/2010/main" val="7984688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快速排序</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977579" y="884927"/>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lang="zh-CN" altLang="en-US" sz="2400" kern="0" dirty="0">
                <a:solidFill>
                  <a:srgbClr val="C00000"/>
                </a:solidFill>
                <a:latin typeface="Cambria Math" panose="02040503050406030204" pitchFamily="18" charset="0"/>
                <a:ea typeface="华文仿宋" panose="02010600040101010101" pitchFamily="2" charset="-122"/>
              </a:rPr>
              <a:t>复杂度分析</a:t>
            </a:r>
            <a:endParaRPr kumimoji="0" lang="en-US" altLang="zh-CN"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endParaRPr>
          </a:p>
        </p:txBody>
      </p:sp>
      <p:sp>
        <p:nvSpPr>
          <p:cNvPr id="8" name="文本框 7">
            <a:extLst>
              <a:ext uri="{FF2B5EF4-FFF2-40B4-BE49-F238E27FC236}">
                <a16:creationId xmlns:a16="http://schemas.microsoft.com/office/drawing/2014/main" xmlns="" id="{8BB35B7A-9EDB-4998-8141-0151FE77B37D}"/>
              </a:ext>
            </a:extLst>
          </p:cNvPr>
          <p:cNvSpPr txBox="1">
            <a:spLocks noChangeArrowheads="1"/>
          </p:cNvSpPr>
          <p:nvPr/>
        </p:nvSpPr>
        <p:spPr bwMode="auto">
          <a:xfrm>
            <a:off x="2002327" y="1298246"/>
            <a:ext cx="8333228" cy="466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rPr>
              <a:t>最坏情况</a:t>
            </a:r>
            <a:r>
              <a:rPr lang="zh-CN" altLang="en-US" sz="2000" b="1" kern="0" dirty="0">
                <a:solidFill>
                  <a:srgbClr val="FF0000"/>
                </a:solidFill>
                <a:latin typeface="华文仿宋" panose="02010600040101010101" pitchFamily="2" charset="-122"/>
                <a:ea typeface="华文仿宋" panose="02010600040101010101" pitchFamily="2" charset="-122"/>
              </a:rPr>
              <a:t>：</a:t>
            </a:r>
            <a:endParaRPr lang="en-US" altLang="zh-CN" sz="2000" b="1" kern="0" dirty="0">
              <a:solidFill>
                <a:srgbClr val="FF0000"/>
              </a:solidFill>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kumimoji="0" lang="zh-CN" altLang="en-US" sz="20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rPr>
              <a:t>最好划分</a:t>
            </a:r>
            <a:r>
              <a:rPr lang="zh-CN" altLang="en-US" sz="2000" b="1" kern="0" dirty="0">
                <a:solidFill>
                  <a:srgbClr val="FF0000"/>
                </a:solidFill>
                <a:latin typeface="华文仿宋" panose="02010600040101010101" pitchFamily="2" charset="-122"/>
                <a:ea typeface="华文仿宋" panose="02010600040101010101" pitchFamily="2" charset="-122"/>
              </a:rPr>
              <a:t>：</a:t>
            </a:r>
            <a:endParaRPr lang="en-US" altLang="zh-CN" sz="2000" b="1" kern="0" dirty="0">
              <a:solidFill>
                <a:srgbClr val="FF0000"/>
              </a:solidFill>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endParaRPr lang="en-US" altLang="zh-CN" sz="2000" b="1" kern="0" dirty="0">
              <a:solidFill>
                <a:srgbClr val="FF0000"/>
              </a:solidFill>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endParaRPr lang="en-US" altLang="zh-CN" sz="2000" b="1" kern="0" dirty="0">
              <a:solidFill>
                <a:srgbClr val="FF0000"/>
              </a:solidFill>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 </a:t>
            </a:r>
            <a:r>
              <a:rPr lang="zh-CN" altLang="en-US" sz="2000" b="1" kern="0" dirty="0" smtClean="0">
                <a:solidFill>
                  <a:srgbClr val="FF0000"/>
                </a:solidFill>
                <a:latin typeface="华文仿宋" panose="02010600040101010101" pitchFamily="2" charset="-122"/>
                <a:ea typeface="华文仿宋" panose="02010600040101010101" pitchFamily="2" charset="-122"/>
              </a:rPr>
              <a:t>均衡</a:t>
            </a:r>
            <a:r>
              <a:rPr lang="zh-CN" altLang="en-US" sz="2000" b="1" kern="0" dirty="0">
                <a:solidFill>
                  <a:srgbClr val="FF0000"/>
                </a:solidFill>
                <a:latin typeface="华文仿宋" panose="02010600040101010101" pitchFamily="2" charset="-122"/>
                <a:ea typeface="华文仿宋" panose="02010600040101010101" pitchFamily="2" charset="-122"/>
              </a:rPr>
              <a:t>划分：</a:t>
            </a:r>
            <a:endParaRPr lang="en-US" altLang="zh-CN" sz="2000" b="1" kern="0" dirty="0">
              <a:solidFill>
                <a:srgbClr val="FF0000"/>
              </a:solidFill>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endParaRPr lang="en-US" altLang="zh-CN" sz="2000" b="1" kern="0" dirty="0">
              <a:solidFill>
                <a:srgbClr val="FF0000"/>
              </a:solidFill>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endParaRPr lang="en-US" altLang="zh-CN" sz="2000" b="1" kern="0" dirty="0">
              <a:solidFill>
                <a:srgbClr val="FF0000"/>
              </a:solidFill>
              <a:latin typeface="华文仿宋" panose="02010600040101010101" pitchFamily="2" charset="-122"/>
              <a:ea typeface="华文仿宋" panose="02010600040101010101" pitchFamily="2" charset="-122"/>
            </a:endParaRPr>
          </a:p>
          <a:p>
            <a:pPr marL="0" marR="0" lvl="0" indent="0" defTabSz="914400" eaLnBrk="0" fontAlgn="base" latinLnBrk="0" hangingPunct="0">
              <a:lnSpc>
                <a:spcPct val="150000"/>
              </a:lnSpc>
              <a:spcBef>
                <a:spcPct val="0"/>
              </a:spcBef>
              <a:spcAft>
                <a:spcPct val="0"/>
              </a:spcAft>
              <a:buClrTx/>
              <a:buSzTx/>
              <a:buFontTx/>
              <a:buNone/>
              <a:tabLst/>
              <a:defRPr/>
            </a:pPr>
            <a:endParaRPr lang="en-US" altLang="zh-CN" sz="2000" b="1" kern="0" dirty="0">
              <a:solidFill>
                <a:srgbClr val="FF0000"/>
              </a:solidFill>
              <a:latin typeface="华文仿宋" panose="02010600040101010101" pitchFamily="2" charset="-122"/>
              <a:ea typeface="华文仿宋" panose="02010600040101010101" pitchFamily="2" charset="-122"/>
            </a:endParaRPr>
          </a:p>
        </p:txBody>
      </p:sp>
      <p:pic>
        <p:nvPicPr>
          <p:cNvPr id="2" name="图片 1">
            <a:extLst>
              <a:ext uri="{FF2B5EF4-FFF2-40B4-BE49-F238E27FC236}">
                <a16:creationId xmlns:a16="http://schemas.microsoft.com/office/drawing/2014/main" xmlns="" id="{975A74B7-9D23-4459-830E-0E63B86E14BA}"/>
              </a:ext>
            </a:extLst>
          </p:cNvPr>
          <p:cNvPicPr>
            <a:picLocks noChangeAspect="1"/>
          </p:cNvPicPr>
          <p:nvPr/>
        </p:nvPicPr>
        <p:blipFill>
          <a:blip r:embed="rId3"/>
          <a:stretch>
            <a:fillRect/>
          </a:stretch>
        </p:blipFill>
        <p:spPr>
          <a:xfrm>
            <a:off x="3852150" y="1501508"/>
            <a:ext cx="2704958" cy="1240636"/>
          </a:xfrm>
          <a:prstGeom prst="rect">
            <a:avLst/>
          </a:prstGeom>
        </p:spPr>
      </p:pic>
      <p:pic>
        <p:nvPicPr>
          <p:cNvPr id="3" name="图片 2">
            <a:extLst>
              <a:ext uri="{FF2B5EF4-FFF2-40B4-BE49-F238E27FC236}">
                <a16:creationId xmlns:a16="http://schemas.microsoft.com/office/drawing/2014/main" xmlns="" id="{1314B492-2A5F-4985-A623-59F9460DD99F}"/>
              </a:ext>
            </a:extLst>
          </p:cNvPr>
          <p:cNvPicPr>
            <a:picLocks noChangeAspect="1"/>
          </p:cNvPicPr>
          <p:nvPr/>
        </p:nvPicPr>
        <p:blipFill>
          <a:blip r:embed="rId4"/>
          <a:stretch>
            <a:fillRect/>
          </a:stretch>
        </p:blipFill>
        <p:spPr>
          <a:xfrm>
            <a:off x="3852149" y="3010802"/>
            <a:ext cx="2704959" cy="1277971"/>
          </a:xfrm>
          <a:prstGeom prst="rect">
            <a:avLst/>
          </a:prstGeom>
        </p:spPr>
      </p:pic>
      <p:pic>
        <p:nvPicPr>
          <p:cNvPr id="9" name="图片 8">
            <a:extLst>
              <a:ext uri="{FF2B5EF4-FFF2-40B4-BE49-F238E27FC236}">
                <a16:creationId xmlns:a16="http://schemas.microsoft.com/office/drawing/2014/main" xmlns="" id="{310ECCC2-2D9D-4FE6-8F6D-EC897F6F63B8}"/>
              </a:ext>
            </a:extLst>
          </p:cNvPr>
          <p:cNvPicPr>
            <a:picLocks noChangeAspect="1"/>
          </p:cNvPicPr>
          <p:nvPr/>
        </p:nvPicPr>
        <p:blipFill>
          <a:blip r:embed="rId5"/>
          <a:stretch>
            <a:fillRect/>
          </a:stretch>
        </p:blipFill>
        <p:spPr>
          <a:xfrm>
            <a:off x="3765515" y="4549807"/>
            <a:ext cx="3487162" cy="1273573"/>
          </a:xfrm>
          <a:prstGeom prst="rect">
            <a:avLst/>
          </a:prstGeom>
        </p:spPr>
      </p:pic>
    </p:spTree>
    <p:extLst>
      <p:ext uri="{BB962C8B-B14F-4D97-AF65-F5344CB8AC3E}">
        <p14:creationId xmlns:p14="http://schemas.microsoft.com/office/powerpoint/2010/main" val="80556138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快速排序</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977579" y="884927"/>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zh-CN" altLang="en-US" sz="2400" b="1" i="0" u="none" strike="noStrike" kern="0" cap="none" spc="0" normalizeH="0" baseline="0" noProof="0" dirty="0" smtClean="0">
                <a:ln>
                  <a:noFill/>
                </a:ln>
                <a:solidFill>
                  <a:srgbClr val="C00000"/>
                </a:solidFill>
                <a:effectLst/>
                <a:uLnTx/>
                <a:uFillTx/>
                <a:latin typeface="Cambria Math" panose="02040503050406030204" pitchFamily="18" charset="0"/>
                <a:ea typeface="华文仿宋" panose="02010600040101010101" pitchFamily="2" charset="-122"/>
                <a:cs typeface="+mn-cs"/>
              </a:rPr>
              <a:t>均衡</a:t>
            </a:r>
            <a:r>
              <a:rPr kumimoji="0" lang="zh-CN" altLang="en-US"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rPr>
              <a:t>化分</a:t>
            </a:r>
            <a:endParaRPr kumimoji="0" lang="en-US" altLang="zh-CN"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endParaRPr>
          </a:p>
        </p:txBody>
      </p:sp>
      <p:sp>
        <p:nvSpPr>
          <p:cNvPr id="10" name="Text Box 41">
            <a:extLst>
              <a:ext uri="{FF2B5EF4-FFF2-40B4-BE49-F238E27FC236}">
                <a16:creationId xmlns:a16="http://schemas.microsoft.com/office/drawing/2014/main" xmlns="" id="{25A72C50-9262-4F95-A3BB-81DEF11CF113}"/>
              </a:ext>
            </a:extLst>
          </p:cNvPr>
          <p:cNvSpPr txBox="1">
            <a:spLocks noChangeArrowheads="1"/>
          </p:cNvSpPr>
          <p:nvPr/>
        </p:nvSpPr>
        <p:spPr bwMode="auto">
          <a:xfrm>
            <a:off x="7778750" y="1700213"/>
            <a:ext cx="104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b="1" i="1">
                <a:solidFill>
                  <a:srgbClr val="000000"/>
                </a:solidFill>
                <a:latin typeface="Times New Roman" panose="02020603050405020304" pitchFamily="18" charset="0"/>
              </a:rPr>
              <a:t>O</a:t>
            </a:r>
            <a:r>
              <a:rPr lang="en-US" altLang="zh-CN" sz="2400" b="1">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n</a:t>
            </a:r>
            <a:r>
              <a:rPr lang="en-US" altLang="zh-CN" sz="2400" b="1">
                <a:solidFill>
                  <a:srgbClr val="000000"/>
                </a:solidFill>
                <a:latin typeface="Times New Roman" panose="02020603050405020304" pitchFamily="18" charset="0"/>
              </a:rPr>
              <a:t>)</a:t>
            </a:r>
          </a:p>
        </p:txBody>
      </p:sp>
      <p:sp>
        <p:nvSpPr>
          <p:cNvPr id="11" name="Line 42">
            <a:extLst>
              <a:ext uri="{FF2B5EF4-FFF2-40B4-BE49-F238E27FC236}">
                <a16:creationId xmlns:a16="http://schemas.microsoft.com/office/drawing/2014/main" xmlns="" id="{DE1EB908-C39F-44CB-A4CC-B29F22256C1E}"/>
              </a:ext>
            </a:extLst>
          </p:cNvPr>
          <p:cNvSpPr>
            <a:spLocks noChangeShapeType="1"/>
          </p:cNvSpPr>
          <p:nvPr/>
        </p:nvSpPr>
        <p:spPr bwMode="auto">
          <a:xfrm>
            <a:off x="6516688" y="1941513"/>
            <a:ext cx="1225550" cy="0"/>
          </a:xfrm>
          <a:prstGeom prst="line">
            <a:avLst/>
          </a:prstGeom>
          <a:noFill/>
          <a:ln w="28575">
            <a:solidFill>
              <a:srgbClr val="000000"/>
            </a:solidFill>
            <a:round/>
            <a:headEnd/>
            <a:tailEnd type="triangle" w="med" len="med"/>
          </a:ln>
        </p:spPr>
        <p:txBody>
          <a:bodyPr/>
          <a:lstStyle/>
          <a:p>
            <a:pPr>
              <a:defRPr/>
            </a:pPr>
            <a:endParaRPr lang="zh-CN" altLang="en-US" sz="1400" kern="0">
              <a:solidFill>
                <a:srgbClr val="000000"/>
              </a:solidFill>
              <a:latin typeface="Verdana" panose="020B0604030504040204" pitchFamily="34" charset="0"/>
              <a:ea typeface="宋体" panose="02010600030101010101" pitchFamily="2" charset="-122"/>
            </a:endParaRPr>
          </a:p>
        </p:txBody>
      </p:sp>
      <p:sp>
        <p:nvSpPr>
          <p:cNvPr id="12" name="Text Box 43">
            <a:extLst>
              <a:ext uri="{FF2B5EF4-FFF2-40B4-BE49-F238E27FC236}">
                <a16:creationId xmlns:a16="http://schemas.microsoft.com/office/drawing/2014/main" xmlns="" id="{0E719BF3-E812-467D-BC3C-E74DF57FF42C}"/>
              </a:ext>
            </a:extLst>
          </p:cNvPr>
          <p:cNvSpPr txBox="1">
            <a:spLocks noChangeArrowheads="1"/>
          </p:cNvSpPr>
          <p:nvPr/>
        </p:nvSpPr>
        <p:spPr bwMode="auto">
          <a:xfrm>
            <a:off x="7778750" y="2395538"/>
            <a:ext cx="96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b="1" i="1">
                <a:solidFill>
                  <a:srgbClr val="000000"/>
                </a:solidFill>
                <a:latin typeface="Times New Roman" panose="02020603050405020304" pitchFamily="18" charset="0"/>
              </a:rPr>
              <a:t>O</a:t>
            </a:r>
            <a:r>
              <a:rPr lang="en-US" altLang="zh-CN" sz="2400" b="1">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n</a:t>
            </a:r>
            <a:r>
              <a:rPr lang="en-US" altLang="zh-CN" sz="2400" b="1">
                <a:solidFill>
                  <a:srgbClr val="000000"/>
                </a:solidFill>
                <a:latin typeface="Times New Roman" panose="02020603050405020304" pitchFamily="18" charset="0"/>
              </a:rPr>
              <a:t>)</a:t>
            </a:r>
          </a:p>
        </p:txBody>
      </p:sp>
      <p:sp>
        <p:nvSpPr>
          <p:cNvPr id="13" name="Line 44">
            <a:extLst>
              <a:ext uri="{FF2B5EF4-FFF2-40B4-BE49-F238E27FC236}">
                <a16:creationId xmlns:a16="http://schemas.microsoft.com/office/drawing/2014/main" xmlns="" id="{81EA254C-D1C1-4F15-B19C-DB21F6537833}"/>
              </a:ext>
            </a:extLst>
          </p:cNvPr>
          <p:cNvSpPr>
            <a:spLocks noChangeShapeType="1"/>
          </p:cNvSpPr>
          <p:nvPr/>
        </p:nvSpPr>
        <p:spPr bwMode="auto">
          <a:xfrm>
            <a:off x="6732588" y="2636838"/>
            <a:ext cx="1009650" cy="0"/>
          </a:xfrm>
          <a:prstGeom prst="line">
            <a:avLst/>
          </a:prstGeom>
          <a:noFill/>
          <a:ln w="28575">
            <a:solidFill>
              <a:srgbClr val="000000"/>
            </a:solidFill>
            <a:round/>
            <a:headEnd/>
            <a:tailEnd type="triangle" w="med" len="med"/>
          </a:ln>
        </p:spPr>
        <p:txBody>
          <a:bodyPr/>
          <a:lstStyle/>
          <a:p>
            <a:pPr>
              <a:defRPr/>
            </a:pPr>
            <a:endParaRPr lang="zh-CN" altLang="en-US" sz="1400" kern="0">
              <a:solidFill>
                <a:srgbClr val="000000"/>
              </a:solidFill>
              <a:latin typeface="Verdana" panose="020B0604030504040204" pitchFamily="34" charset="0"/>
              <a:ea typeface="宋体" panose="02010600030101010101" pitchFamily="2" charset="-122"/>
            </a:endParaRPr>
          </a:p>
        </p:txBody>
      </p:sp>
      <p:sp>
        <p:nvSpPr>
          <p:cNvPr id="14" name="Text Box 45">
            <a:extLst>
              <a:ext uri="{FF2B5EF4-FFF2-40B4-BE49-F238E27FC236}">
                <a16:creationId xmlns:a16="http://schemas.microsoft.com/office/drawing/2014/main" xmlns="" id="{80CC7B73-6DCF-4939-A111-3AA2175EE5A2}"/>
              </a:ext>
            </a:extLst>
          </p:cNvPr>
          <p:cNvSpPr txBox="1">
            <a:spLocks noChangeArrowheads="1"/>
          </p:cNvSpPr>
          <p:nvPr/>
        </p:nvSpPr>
        <p:spPr bwMode="auto">
          <a:xfrm>
            <a:off x="7778750" y="3259138"/>
            <a:ext cx="896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b="1" i="1">
                <a:solidFill>
                  <a:srgbClr val="000000"/>
                </a:solidFill>
                <a:latin typeface="Times New Roman" panose="02020603050405020304" pitchFamily="18" charset="0"/>
              </a:rPr>
              <a:t>O</a:t>
            </a:r>
            <a:r>
              <a:rPr lang="en-US" altLang="zh-CN" sz="2400" b="1">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n</a:t>
            </a:r>
            <a:r>
              <a:rPr lang="en-US" altLang="zh-CN" sz="2400" b="1">
                <a:solidFill>
                  <a:srgbClr val="000000"/>
                </a:solidFill>
                <a:latin typeface="Times New Roman" panose="02020603050405020304" pitchFamily="18" charset="0"/>
              </a:rPr>
              <a:t>)</a:t>
            </a:r>
          </a:p>
        </p:txBody>
      </p:sp>
      <p:sp>
        <p:nvSpPr>
          <p:cNvPr id="15" name="Line 46">
            <a:extLst>
              <a:ext uri="{FF2B5EF4-FFF2-40B4-BE49-F238E27FC236}">
                <a16:creationId xmlns:a16="http://schemas.microsoft.com/office/drawing/2014/main" xmlns="" id="{F125032E-D90C-4801-A90F-389493A460A1}"/>
              </a:ext>
            </a:extLst>
          </p:cNvPr>
          <p:cNvSpPr>
            <a:spLocks noChangeShapeType="1"/>
          </p:cNvSpPr>
          <p:nvPr/>
        </p:nvSpPr>
        <p:spPr bwMode="auto">
          <a:xfrm>
            <a:off x="6948488" y="3500438"/>
            <a:ext cx="793750" cy="0"/>
          </a:xfrm>
          <a:prstGeom prst="line">
            <a:avLst/>
          </a:prstGeom>
          <a:noFill/>
          <a:ln w="28575">
            <a:solidFill>
              <a:srgbClr val="000000"/>
            </a:solidFill>
            <a:round/>
            <a:headEnd/>
            <a:tailEnd type="triangle" w="med" len="med"/>
          </a:ln>
        </p:spPr>
        <p:txBody>
          <a:bodyPr/>
          <a:lstStyle/>
          <a:p>
            <a:pPr>
              <a:defRPr/>
            </a:pPr>
            <a:endParaRPr lang="zh-CN" altLang="en-US" sz="1400" kern="0">
              <a:solidFill>
                <a:srgbClr val="000000"/>
              </a:solidFill>
              <a:latin typeface="Verdana" panose="020B0604030504040204" pitchFamily="34" charset="0"/>
              <a:ea typeface="宋体" panose="02010600030101010101" pitchFamily="2" charset="-122"/>
            </a:endParaRPr>
          </a:p>
        </p:txBody>
      </p:sp>
      <p:sp>
        <p:nvSpPr>
          <p:cNvPr id="16" name="Text Box 47">
            <a:extLst>
              <a:ext uri="{FF2B5EF4-FFF2-40B4-BE49-F238E27FC236}">
                <a16:creationId xmlns:a16="http://schemas.microsoft.com/office/drawing/2014/main" xmlns="" id="{916D5F75-E609-41FB-AC4E-0371238597DD}"/>
              </a:ext>
            </a:extLst>
          </p:cNvPr>
          <p:cNvSpPr txBox="1">
            <a:spLocks noChangeArrowheads="1"/>
          </p:cNvSpPr>
          <p:nvPr/>
        </p:nvSpPr>
        <p:spPr bwMode="auto">
          <a:xfrm>
            <a:off x="7778750" y="4292600"/>
            <a:ext cx="82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b="1" i="1">
                <a:solidFill>
                  <a:srgbClr val="000000"/>
                </a:solidFill>
                <a:latin typeface="Times New Roman" panose="02020603050405020304" pitchFamily="18" charset="0"/>
              </a:rPr>
              <a:t>O</a:t>
            </a:r>
            <a:r>
              <a:rPr lang="en-US" altLang="zh-CN" sz="2400" b="1">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n</a:t>
            </a:r>
            <a:r>
              <a:rPr lang="en-US" altLang="zh-CN" sz="2400" b="1">
                <a:solidFill>
                  <a:srgbClr val="000000"/>
                </a:solidFill>
                <a:latin typeface="Times New Roman" panose="02020603050405020304" pitchFamily="18" charset="0"/>
              </a:rPr>
              <a:t>)</a:t>
            </a:r>
          </a:p>
        </p:txBody>
      </p:sp>
      <p:sp>
        <p:nvSpPr>
          <p:cNvPr id="17" name="Line 48">
            <a:extLst>
              <a:ext uri="{FF2B5EF4-FFF2-40B4-BE49-F238E27FC236}">
                <a16:creationId xmlns:a16="http://schemas.microsoft.com/office/drawing/2014/main" xmlns="" id="{9BE44C92-3047-4235-8058-DE78FA13D9EE}"/>
              </a:ext>
            </a:extLst>
          </p:cNvPr>
          <p:cNvSpPr>
            <a:spLocks noChangeShapeType="1"/>
          </p:cNvSpPr>
          <p:nvPr/>
        </p:nvSpPr>
        <p:spPr bwMode="auto">
          <a:xfrm>
            <a:off x="7092950" y="4533900"/>
            <a:ext cx="649288" cy="0"/>
          </a:xfrm>
          <a:prstGeom prst="line">
            <a:avLst/>
          </a:prstGeom>
          <a:noFill/>
          <a:ln w="28575">
            <a:solidFill>
              <a:srgbClr val="000000"/>
            </a:solidFill>
            <a:round/>
            <a:headEnd/>
            <a:tailEnd type="triangle" w="med" len="med"/>
          </a:ln>
        </p:spPr>
        <p:txBody>
          <a:bodyPr/>
          <a:lstStyle/>
          <a:p>
            <a:pPr>
              <a:defRPr/>
            </a:pPr>
            <a:endParaRPr lang="zh-CN" altLang="en-US" sz="1400" kern="0">
              <a:solidFill>
                <a:srgbClr val="000000"/>
              </a:solidFill>
              <a:latin typeface="Verdana" panose="020B0604030504040204" pitchFamily="34" charset="0"/>
              <a:ea typeface="宋体" panose="02010600030101010101" pitchFamily="2" charset="-122"/>
            </a:endParaRPr>
          </a:p>
        </p:txBody>
      </p:sp>
      <p:sp>
        <p:nvSpPr>
          <p:cNvPr id="18" name="Text Box 49">
            <a:extLst>
              <a:ext uri="{FF2B5EF4-FFF2-40B4-BE49-F238E27FC236}">
                <a16:creationId xmlns:a16="http://schemas.microsoft.com/office/drawing/2014/main" xmlns="" id="{1C319B5B-BB32-4DEA-96AD-2AA136DD5CA9}"/>
              </a:ext>
            </a:extLst>
          </p:cNvPr>
          <p:cNvSpPr txBox="1">
            <a:spLocks noChangeArrowheads="1"/>
          </p:cNvSpPr>
          <p:nvPr/>
        </p:nvSpPr>
        <p:spPr bwMode="auto">
          <a:xfrm>
            <a:off x="7288213" y="5610225"/>
            <a:ext cx="133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b="1" i="1">
                <a:solidFill>
                  <a:srgbClr val="000000"/>
                </a:solidFill>
                <a:latin typeface="Times New Roman" panose="02020603050405020304" pitchFamily="18" charset="0"/>
              </a:rPr>
              <a:t>O</a:t>
            </a:r>
            <a:r>
              <a:rPr lang="en-US" altLang="zh-CN" sz="2400" b="1">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n</a:t>
            </a:r>
            <a:r>
              <a:rPr lang="en-US" altLang="zh-CN" sz="2400" b="1">
                <a:solidFill>
                  <a:srgbClr val="000000"/>
                </a:solidFill>
                <a:latin typeface="Times New Roman" panose="02020603050405020304" pitchFamily="18" charset="0"/>
              </a:rPr>
              <a:t>log</a:t>
            </a:r>
            <a:r>
              <a:rPr lang="en-US" altLang="zh-CN" sz="2400" b="1" i="1">
                <a:solidFill>
                  <a:srgbClr val="000000"/>
                </a:solidFill>
                <a:latin typeface="Times New Roman" panose="02020603050405020304" pitchFamily="18" charset="0"/>
              </a:rPr>
              <a:t>n</a:t>
            </a:r>
            <a:r>
              <a:rPr lang="en-US" altLang="zh-CN" sz="2400" b="1">
                <a:solidFill>
                  <a:srgbClr val="000000"/>
                </a:solidFill>
                <a:latin typeface="Times New Roman" panose="02020603050405020304" pitchFamily="18" charset="0"/>
              </a:rPr>
              <a:t>)</a:t>
            </a:r>
          </a:p>
        </p:txBody>
      </p:sp>
      <p:grpSp>
        <p:nvGrpSpPr>
          <p:cNvPr id="19" name="Group 55">
            <a:extLst>
              <a:ext uri="{FF2B5EF4-FFF2-40B4-BE49-F238E27FC236}">
                <a16:creationId xmlns:a16="http://schemas.microsoft.com/office/drawing/2014/main" xmlns="" id="{C9977725-76C5-4664-BB8E-EEE837968C77}"/>
              </a:ext>
            </a:extLst>
          </p:cNvPr>
          <p:cNvGrpSpPr>
            <a:grpSpLocks/>
          </p:cNvGrpSpPr>
          <p:nvPr/>
        </p:nvGrpSpPr>
        <p:grpSpPr bwMode="auto">
          <a:xfrm>
            <a:off x="850900" y="1628775"/>
            <a:ext cx="6169025" cy="4344988"/>
            <a:chOff x="385" y="1026"/>
            <a:chExt cx="3886" cy="2737"/>
          </a:xfrm>
        </p:grpSpPr>
        <p:sp>
          <p:nvSpPr>
            <p:cNvPr id="20" name="Text Box 52">
              <a:extLst>
                <a:ext uri="{FF2B5EF4-FFF2-40B4-BE49-F238E27FC236}">
                  <a16:creationId xmlns:a16="http://schemas.microsoft.com/office/drawing/2014/main" xmlns="" id="{E3B17448-08B0-4DD9-AC55-2669588E8921}"/>
                </a:ext>
              </a:extLst>
            </p:cNvPr>
            <p:cNvSpPr txBox="1">
              <a:spLocks noChangeArrowheads="1"/>
            </p:cNvSpPr>
            <p:nvPr/>
          </p:nvSpPr>
          <p:spPr bwMode="auto">
            <a:xfrm>
              <a:off x="4059" y="3475"/>
              <a:ext cx="212" cy="288"/>
            </a:xfrm>
            <a:prstGeom prst="rect">
              <a:avLst/>
            </a:prstGeom>
            <a:noFill/>
            <a:ln>
              <a:noFill/>
            </a:ln>
          </p:spPr>
          <p:txBody>
            <a:bodyPr wrap="none">
              <a:spAutoFit/>
            </a:bodyPr>
            <a:lstStyle>
              <a:lvl1pPr>
                <a:spcBef>
                  <a:spcPct val="20000"/>
                </a:spcBef>
                <a:buClr>
                  <a:schemeClr val="bg2"/>
                </a:buClr>
                <a:buSzPct val="75000"/>
                <a:buFont typeface="Wingdings" panose="05000000000000000000" pitchFamily="2" charset="2"/>
                <a:buChar char="p"/>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p>
          </p:txBody>
        </p:sp>
        <p:grpSp>
          <p:nvGrpSpPr>
            <p:cNvPr id="21" name="Group 54">
              <a:extLst>
                <a:ext uri="{FF2B5EF4-FFF2-40B4-BE49-F238E27FC236}">
                  <a16:creationId xmlns:a16="http://schemas.microsoft.com/office/drawing/2014/main" xmlns="" id="{EC32D9CA-AA09-4CF6-B3B3-DF135BBE0DBA}"/>
                </a:ext>
              </a:extLst>
            </p:cNvPr>
            <p:cNvGrpSpPr>
              <a:grpSpLocks/>
            </p:cNvGrpSpPr>
            <p:nvPr/>
          </p:nvGrpSpPr>
          <p:grpSpPr bwMode="auto">
            <a:xfrm>
              <a:off x="385" y="1026"/>
              <a:ext cx="3568" cy="2601"/>
              <a:chOff x="627" y="1026"/>
              <a:chExt cx="3568" cy="2601"/>
            </a:xfrm>
          </p:grpSpPr>
          <p:graphicFrame>
            <p:nvGraphicFramePr>
              <p:cNvPr id="22" name="Object 10">
                <a:extLst>
                  <a:ext uri="{FF2B5EF4-FFF2-40B4-BE49-F238E27FC236}">
                    <a16:creationId xmlns:a16="http://schemas.microsoft.com/office/drawing/2014/main" xmlns="" id="{ACC72E60-564A-474E-85B6-364F7EE888EB}"/>
                  </a:ext>
                </a:extLst>
              </p:cNvPr>
              <p:cNvGraphicFramePr>
                <a:graphicFrameLocks noChangeAspect="1"/>
              </p:cNvGraphicFramePr>
              <p:nvPr/>
            </p:nvGraphicFramePr>
            <p:xfrm>
              <a:off x="1655" y="1352"/>
              <a:ext cx="354" cy="490"/>
            </p:xfrm>
            <a:graphic>
              <a:graphicData uri="http://schemas.openxmlformats.org/presentationml/2006/ole">
                <mc:AlternateContent xmlns:mc="http://schemas.openxmlformats.org/markup-compatibility/2006">
                  <mc:Choice xmlns:v="urn:schemas-microsoft-com:vml" Requires="v">
                    <p:oleObj spid="_x0000_s2130" name="公式" r:id="rId4" imgW="165028" imgH="228501" progId="Equation.3">
                      <p:embed/>
                    </p:oleObj>
                  </mc:Choice>
                  <mc:Fallback>
                    <p:oleObj name="公式" r:id="rId4" imgW="165028" imgH="228501" progId="Equation.3">
                      <p:embed/>
                      <p:pic>
                        <p:nvPicPr>
                          <p:cNvPr id="70675" name="Object 10">
                            <a:extLst>
                              <a:ext uri="{FF2B5EF4-FFF2-40B4-BE49-F238E27FC236}">
                                <a16:creationId xmlns:a16="http://schemas.microsoft.com/office/drawing/2014/main" xmlns="" id="{160DD061-C929-4E51-9232-17D8A6BA6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 y="1352"/>
                            <a:ext cx="354" cy="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2">
                <a:extLst>
                  <a:ext uri="{FF2B5EF4-FFF2-40B4-BE49-F238E27FC236}">
                    <a16:creationId xmlns:a16="http://schemas.microsoft.com/office/drawing/2014/main" xmlns="" id="{F345CC8D-8FBF-404E-A0ED-BA1247928316}"/>
                  </a:ext>
                </a:extLst>
              </p:cNvPr>
              <p:cNvGraphicFramePr>
                <a:graphicFrameLocks noChangeAspect="1"/>
              </p:cNvGraphicFramePr>
              <p:nvPr/>
            </p:nvGraphicFramePr>
            <p:xfrm>
              <a:off x="2936" y="2604"/>
              <a:ext cx="449" cy="425"/>
            </p:xfrm>
            <a:graphic>
              <a:graphicData uri="http://schemas.openxmlformats.org/presentationml/2006/ole">
                <mc:AlternateContent xmlns:mc="http://schemas.openxmlformats.org/markup-compatibility/2006">
                  <mc:Choice xmlns:v="urn:schemas-microsoft-com:vml" Requires="v">
                    <p:oleObj spid="_x0000_s2131" name="公式" r:id="rId6" imgW="241300" imgH="228600" progId="Equation.3">
                      <p:embed/>
                    </p:oleObj>
                  </mc:Choice>
                  <mc:Fallback>
                    <p:oleObj name="公式" r:id="rId6" imgW="241300" imgH="228600" progId="Equation.3">
                      <p:embed/>
                      <p:pic>
                        <p:nvPicPr>
                          <p:cNvPr id="70676" name="Object 12">
                            <a:extLst>
                              <a:ext uri="{FF2B5EF4-FFF2-40B4-BE49-F238E27FC236}">
                                <a16:creationId xmlns:a16="http://schemas.microsoft.com/office/drawing/2014/main" xmlns="" id="{038CFD4D-287B-4BC8-953E-E9B9AFD77B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6" y="2604"/>
                            <a:ext cx="449" cy="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4">
                <a:extLst>
                  <a:ext uri="{FF2B5EF4-FFF2-40B4-BE49-F238E27FC236}">
                    <a16:creationId xmlns:a16="http://schemas.microsoft.com/office/drawing/2014/main" xmlns="" id="{45032F16-4731-4F7C-96DA-649DC76A0A44}"/>
                  </a:ext>
                </a:extLst>
              </p:cNvPr>
              <p:cNvGraphicFramePr>
                <a:graphicFrameLocks noChangeAspect="1"/>
              </p:cNvGraphicFramePr>
              <p:nvPr/>
            </p:nvGraphicFramePr>
            <p:xfrm>
              <a:off x="2672" y="1343"/>
              <a:ext cx="389" cy="499"/>
            </p:xfrm>
            <a:graphic>
              <a:graphicData uri="http://schemas.openxmlformats.org/presentationml/2006/ole">
                <mc:AlternateContent xmlns:mc="http://schemas.openxmlformats.org/markup-compatibility/2006">
                  <mc:Choice xmlns:v="urn:schemas-microsoft-com:vml" Requires="v">
                    <p:oleObj spid="_x0000_s2132" name="公式" r:id="rId8" imgW="177646" imgH="228402" progId="Equation.3">
                      <p:embed/>
                    </p:oleObj>
                  </mc:Choice>
                  <mc:Fallback>
                    <p:oleObj name="公式" r:id="rId8" imgW="177646" imgH="228402" progId="Equation.3">
                      <p:embed/>
                      <p:pic>
                        <p:nvPicPr>
                          <p:cNvPr id="70677" name="Object 14">
                            <a:extLst>
                              <a:ext uri="{FF2B5EF4-FFF2-40B4-BE49-F238E27FC236}">
                                <a16:creationId xmlns:a16="http://schemas.microsoft.com/office/drawing/2014/main" xmlns="" id="{9C05D131-53EC-42F3-B7EB-EA8C6694DC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2" y="1343"/>
                            <a:ext cx="389" cy="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6">
                <a:extLst>
                  <a:ext uri="{FF2B5EF4-FFF2-40B4-BE49-F238E27FC236}">
                    <a16:creationId xmlns:a16="http://schemas.microsoft.com/office/drawing/2014/main" xmlns="" id="{41D8FCAD-414A-4ACE-83C0-EA4A0F29CB00}"/>
                  </a:ext>
                </a:extLst>
              </p:cNvPr>
              <p:cNvSpPr txBox="1">
                <a:spLocks noChangeArrowheads="1"/>
              </p:cNvSpPr>
              <p:nvPr/>
            </p:nvSpPr>
            <p:spPr bwMode="auto">
              <a:xfrm>
                <a:off x="2245" y="1026"/>
                <a:ext cx="223" cy="288"/>
              </a:xfrm>
              <a:prstGeom prst="rect">
                <a:avLst/>
              </a:prstGeom>
              <a:noFill/>
              <a:ln>
                <a:noFill/>
              </a:ln>
            </p:spPr>
            <p:txBody>
              <a:bodyPr wrap="none">
                <a:spAutoFit/>
              </a:bodyPr>
              <a:lstStyle>
                <a:lvl1pPr>
                  <a:spcBef>
                    <a:spcPct val="20000"/>
                  </a:spcBef>
                  <a:buClr>
                    <a:schemeClr val="bg2"/>
                  </a:buClr>
                  <a:buSzPct val="75000"/>
                  <a:buFont typeface="Wingdings" panose="05000000000000000000" pitchFamily="2" charset="2"/>
                  <a:buChar char="p"/>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4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n</a:t>
                </a:r>
              </a:p>
            </p:txBody>
          </p:sp>
          <p:graphicFrame>
            <p:nvGraphicFramePr>
              <p:cNvPr id="26" name="Object 16">
                <a:extLst>
                  <a:ext uri="{FF2B5EF4-FFF2-40B4-BE49-F238E27FC236}">
                    <a16:creationId xmlns:a16="http://schemas.microsoft.com/office/drawing/2014/main" xmlns="" id="{101F1AB8-24D5-4277-A51E-6A78BFB9BF7A}"/>
                  </a:ext>
                </a:extLst>
              </p:cNvPr>
              <p:cNvGraphicFramePr>
                <a:graphicFrameLocks noChangeAspect="1"/>
              </p:cNvGraphicFramePr>
              <p:nvPr/>
            </p:nvGraphicFramePr>
            <p:xfrm>
              <a:off x="3650" y="2613"/>
              <a:ext cx="545" cy="454"/>
            </p:xfrm>
            <a:graphic>
              <a:graphicData uri="http://schemas.openxmlformats.org/presentationml/2006/ole">
                <mc:AlternateContent xmlns:mc="http://schemas.openxmlformats.org/markup-compatibility/2006">
                  <mc:Choice xmlns:v="urn:schemas-microsoft-com:vml" Requires="v">
                    <p:oleObj spid="_x0000_s2133" name="公式" r:id="rId10" imgW="266584" imgH="228501" progId="Equation.3">
                      <p:embed/>
                    </p:oleObj>
                  </mc:Choice>
                  <mc:Fallback>
                    <p:oleObj name="公式" r:id="rId10" imgW="266584" imgH="228501" progId="Equation.3">
                      <p:embed/>
                      <p:pic>
                        <p:nvPicPr>
                          <p:cNvPr id="70679" name="Object 16">
                            <a:extLst>
                              <a:ext uri="{FF2B5EF4-FFF2-40B4-BE49-F238E27FC236}">
                                <a16:creationId xmlns:a16="http://schemas.microsoft.com/office/drawing/2014/main" xmlns="" id="{74C70CC4-16BC-4FE9-9DE2-103B02E34B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0" y="2613"/>
                            <a:ext cx="545" cy="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8">
                <a:extLst>
                  <a:ext uri="{FF2B5EF4-FFF2-40B4-BE49-F238E27FC236}">
                    <a16:creationId xmlns:a16="http://schemas.microsoft.com/office/drawing/2014/main" xmlns="" id="{56435A99-4BC9-4D74-B087-E777219A2418}"/>
                  </a:ext>
                </a:extLst>
              </p:cNvPr>
              <p:cNvGraphicFramePr>
                <a:graphicFrameLocks noChangeAspect="1"/>
              </p:cNvGraphicFramePr>
              <p:nvPr/>
            </p:nvGraphicFramePr>
            <p:xfrm>
              <a:off x="1111" y="1933"/>
              <a:ext cx="443" cy="499"/>
            </p:xfrm>
            <a:graphic>
              <a:graphicData uri="http://schemas.openxmlformats.org/presentationml/2006/ole">
                <mc:AlternateContent xmlns:mc="http://schemas.openxmlformats.org/markup-compatibility/2006">
                  <mc:Choice xmlns:v="urn:schemas-microsoft-com:vml" Requires="v">
                    <p:oleObj spid="_x0000_s2134" name="公式" r:id="rId12" imgW="203112" imgH="228501" progId="Equation.3">
                      <p:embed/>
                    </p:oleObj>
                  </mc:Choice>
                  <mc:Fallback>
                    <p:oleObj name="公式" r:id="rId12" imgW="203112" imgH="228501" progId="Equation.3">
                      <p:embed/>
                      <p:pic>
                        <p:nvPicPr>
                          <p:cNvPr id="70680" name="Object 18">
                            <a:extLst>
                              <a:ext uri="{FF2B5EF4-FFF2-40B4-BE49-F238E27FC236}">
                                <a16:creationId xmlns:a16="http://schemas.microsoft.com/office/drawing/2014/main" xmlns="" id="{2A0DEB95-48D9-4E98-B884-12DF2B5996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1" y="1933"/>
                            <a:ext cx="443" cy="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9">
                <a:extLst>
                  <a:ext uri="{FF2B5EF4-FFF2-40B4-BE49-F238E27FC236}">
                    <a16:creationId xmlns:a16="http://schemas.microsoft.com/office/drawing/2014/main" xmlns="" id="{B02BE322-D86A-4186-80DF-3769C9AD9ECD}"/>
                  </a:ext>
                </a:extLst>
              </p:cNvPr>
              <p:cNvGraphicFramePr>
                <a:graphicFrameLocks noChangeAspect="1"/>
              </p:cNvGraphicFramePr>
              <p:nvPr/>
            </p:nvGraphicFramePr>
            <p:xfrm>
              <a:off x="1841" y="1933"/>
              <a:ext cx="455" cy="512"/>
            </p:xfrm>
            <a:graphic>
              <a:graphicData uri="http://schemas.openxmlformats.org/presentationml/2006/ole">
                <mc:AlternateContent xmlns:mc="http://schemas.openxmlformats.org/markup-compatibility/2006">
                  <mc:Choice xmlns:v="urn:schemas-microsoft-com:vml" Requires="v">
                    <p:oleObj spid="_x0000_s2135" name="公式" r:id="rId14" imgW="203112" imgH="228501" progId="Equation.3">
                      <p:embed/>
                    </p:oleObj>
                  </mc:Choice>
                  <mc:Fallback>
                    <p:oleObj name="公式" r:id="rId14" imgW="203112" imgH="228501" progId="Equation.3">
                      <p:embed/>
                      <p:pic>
                        <p:nvPicPr>
                          <p:cNvPr id="70681" name="Object 19">
                            <a:extLst>
                              <a:ext uri="{FF2B5EF4-FFF2-40B4-BE49-F238E27FC236}">
                                <a16:creationId xmlns:a16="http://schemas.microsoft.com/office/drawing/2014/main" xmlns="" id="{30215E26-0D9B-4971-A280-6E8C3D13D7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1" y="1933"/>
                            <a:ext cx="455"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0">
                <a:extLst>
                  <a:ext uri="{FF2B5EF4-FFF2-40B4-BE49-F238E27FC236}">
                    <a16:creationId xmlns:a16="http://schemas.microsoft.com/office/drawing/2014/main" xmlns="" id="{71B74B0F-47B9-4943-8C86-B85007978D4A}"/>
                  </a:ext>
                </a:extLst>
              </p:cNvPr>
              <p:cNvGraphicFramePr>
                <a:graphicFrameLocks noChangeAspect="1"/>
              </p:cNvGraphicFramePr>
              <p:nvPr/>
            </p:nvGraphicFramePr>
            <p:xfrm>
              <a:off x="3204" y="1966"/>
              <a:ext cx="414" cy="466"/>
            </p:xfrm>
            <a:graphic>
              <a:graphicData uri="http://schemas.openxmlformats.org/presentationml/2006/ole">
                <mc:AlternateContent xmlns:mc="http://schemas.openxmlformats.org/markup-compatibility/2006">
                  <mc:Choice xmlns:v="urn:schemas-microsoft-com:vml" Requires="v">
                    <p:oleObj spid="_x0000_s2136" name="公式" r:id="rId16" imgW="203112" imgH="228501" progId="Equation.3">
                      <p:embed/>
                    </p:oleObj>
                  </mc:Choice>
                  <mc:Fallback>
                    <p:oleObj name="公式" r:id="rId16" imgW="203112" imgH="228501" progId="Equation.3">
                      <p:embed/>
                      <p:pic>
                        <p:nvPicPr>
                          <p:cNvPr id="70682" name="Object 20">
                            <a:extLst>
                              <a:ext uri="{FF2B5EF4-FFF2-40B4-BE49-F238E27FC236}">
                                <a16:creationId xmlns:a16="http://schemas.microsoft.com/office/drawing/2014/main" xmlns="" id="{E853731C-2D0A-4E04-82DD-ECEA820C0C0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4" y="1966"/>
                            <a:ext cx="414" cy="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21">
                <a:extLst>
                  <a:ext uri="{FF2B5EF4-FFF2-40B4-BE49-F238E27FC236}">
                    <a16:creationId xmlns:a16="http://schemas.microsoft.com/office/drawing/2014/main" xmlns="" id="{0B9A1084-F969-4307-BD0B-AA64EE0A2841}"/>
                  </a:ext>
                </a:extLst>
              </p:cNvPr>
              <p:cNvGraphicFramePr>
                <a:graphicFrameLocks noChangeAspect="1"/>
              </p:cNvGraphicFramePr>
              <p:nvPr/>
            </p:nvGraphicFramePr>
            <p:xfrm>
              <a:off x="2444" y="1933"/>
              <a:ext cx="445" cy="499"/>
            </p:xfrm>
            <a:graphic>
              <a:graphicData uri="http://schemas.openxmlformats.org/presentationml/2006/ole">
                <mc:AlternateContent xmlns:mc="http://schemas.openxmlformats.org/markup-compatibility/2006">
                  <mc:Choice xmlns:v="urn:schemas-microsoft-com:vml" Requires="v">
                    <p:oleObj spid="_x0000_s2137" name="公式" r:id="rId18" imgW="203112" imgH="228501" progId="Equation.3">
                      <p:embed/>
                    </p:oleObj>
                  </mc:Choice>
                  <mc:Fallback>
                    <p:oleObj name="公式" r:id="rId18" imgW="203112" imgH="228501" progId="Equation.3">
                      <p:embed/>
                      <p:pic>
                        <p:nvPicPr>
                          <p:cNvPr id="70683" name="Object 21">
                            <a:extLst>
                              <a:ext uri="{FF2B5EF4-FFF2-40B4-BE49-F238E27FC236}">
                                <a16:creationId xmlns:a16="http://schemas.microsoft.com/office/drawing/2014/main" xmlns="" id="{2AA17EE2-9AEC-4CCC-879D-0BAC90A0C2E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44" y="1933"/>
                            <a:ext cx="445" cy="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22">
                <a:extLst>
                  <a:ext uri="{FF2B5EF4-FFF2-40B4-BE49-F238E27FC236}">
                    <a16:creationId xmlns:a16="http://schemas.microsoft.com/office/drawing/2014/main" xmlns="" id="{2415F799-8964-4D70-B4F4-73BC32D6F25D}"/>
                  </a:ext>
                </a:extLst>
              </p:cNvPr>
              <p:cNvSpPr>
                <a:spLocks noChangeShapeType="1"/>
              </p:cNvSpPr>
              <p:nvPr/>
            </p:nvSpPr>
            <p:spPr bwMode="auto">
              <a:xfrm flipH="1">
                <a:off x="1973" y="1253"/>
                <a:ext cx="272" cy="227"/>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32" name="Line 24">
                <a:extLst>
                  <a:ext uri="{FF2B5EF4-FFF2-40B4-BE49-F238E27FC236}">
                    <a16:creationId xmlns:a16="http://schemas.microsoft.com/office/drawing/2014/main" xmlns="" id="{F19FD8BF-15CE-4401-8939-298CB8D14DC6}"/>
                  </a:ext>
                </a:extLst>
              </p:cNvPr>
              <p:cNvSpPr>
                <a:spLocks noChangeShapeType="1"/>
              </p:cNvSpPr>
              <p:nvPr/>
            </p:nvSpPr>
            <p:spPr bwMode="auto">
              <a:xfrm>
                <a:off x="2426" y="1253"/>
                <a:ext cx="227" cy="272"/>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33" name="Line 25">
                <a:extLst>
                  <a:ext uri="{FF2B5EF4-FFF2-40B4-BE49-F238E27FC236}">
                    <a16:creationId xmlns:a16="http://schemas.microsoft.com/office/drawing/2014/main" xmlns="" id="{050B4E96-1E57-4D59-B6DB-F57FB029A490}"/>
                  </a:ext>
                </a:extLst>
              </p:cNvPr>
              <p:cNvSpPr>
                <a:spLocks noChangeShapeType="1"/>
              </p:cNvSpPr>
              <p:nvPr/>
            </p:nvSpPr>
            <p:spPr bwMode="auto">
              <a:xfrm flipH="1">
                <a:off x="1383" y="1752"/>
                <a:ext cx="272" cy="227"/>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34" name="Line 26">
                <a:extLst>
                  <a:ext uri="{FF2B5EF4-FFF2-40B4-BE49-F238E27FC236}">
                    <a16:creationId xmlns:a16="http://schemas.microsoft.com/office/drawing/2014/main" xmlns="" id="{EE4491D5-459C-45CF-9E24-5467A808EE49}"/>
                  </a:ext>
                </a:extLst>
              </p:cNvPr>
              <p:cNvSpPr>
                <a:spLocks noChangeShapeType="1"/>
              </p:cNvSpPr>
              <p:nvPr/>
            </p:nvSpPr>
            <p:spPr bwMode="auto">
              <a:xfrm flipH="1">
                <a:off x="2744" y="1842"/>
                <a:ext cx="90" cy="137"/>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35" name="Line 27">
                <a:extLst>
                  <a:ext uri="{FF2B5EF4-FFF2-40B4-BE49-F238E27FC236}">
                    <a16:creationId xmlns:a16="http://schemas.microsoft.com/office/drawing/2014/main" xmlns="" id="{9E5005E7-7EA6-4AA8-99C1-23790320A9A8}"/>
                  </a:ext>
                </a:extLst>
              </p:cNvPr>
              <p:cNvSpPr>
                <a:spLocks noChangeShapeType="1"/>
              </p:cNvSpPr>
              <p:nvPr/>
            </p:nvSpPr>
            <p:spPr bwMode="auto">
              <a:xfrm>
                <a:off x="1927" y="1797"/>
                <a:ext cx="91" cy="136"/>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36" name="Line 28">
                <a:extLst>
                  <a:ext uri="{FF2B5EF4-FFF2-40B4-BE49-F238E27FC236}">
                    <a16:creationId xmlns:a16="http://schemas.microsoft.com/office/drawing/2014/main" xmlns="" id="{813302F4-D39C-4D23-9C00-87F1A5877E80}"/>
                  </a:ext>
                </a:extLst>
              </p:cNvPr>
              <p:cNvSpPr>
                <a:spLocks noChangeShapeType="1"/>
              </p:cNvSpPr>
              <p:nvPr/>
            </p:nvSpPr>
            <p:spPr bwMode="auto">
              <a:xfrm>
                <a:off x="2971" y="1842"/>
                <a:ext cx="227" cy="227"/>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37" name="Line 29">
                <a:extLst>
                  <a:ext uri="{FF2B5EF4-FFF2-40B4-BE49-F238E27FC236}">
                    <a16:creationId xmlns:a16="http://schemas.microsoft.com/office/drawing/2014/main" xmlns="" id="{F996F09B-E99B-4509-B3BE-0ED757F2D436}"/>
                  </a:ext>
                </a:extLst>
              </p:cNvPr>
              <p:cNvSpPr>
                <a:spLocks noChangeShapeType="1"/>
              </p:cNvSpPr>
              <p:nvPr/>
            </p:nvSpPr>
            <p:spPr bwMode="auto">
              <a:xfrm flipH="1">
                <a:off x="3152" y="2432"/>
                <a:ext cx="135" cy="182"/>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38" name="Line 30">
                <a:extLst>
                  <a:ext uri="{FF2B5EF4-FFF2-40B4-BE49-F238E27FC236}">
                    <a16:creationId xmlns:a16="http://schemas.microsoft.com/office/drawing/2014/main" xmlns="" id="{D182435C-63EF-4AC6-ABC5-59492EAE8A30}"/>
                  </a:ext>
                </a:extLst>
              </p:cNvPr>
              <p:cNvSpPr>
                <a:spLocks noChangeShapeType="1"/>
              </p:cNvSpPr>
              <p:nvPr/>
            </p:nvSpPr>
            <p:spPr bwMode="auto">
              <a:xfrm>
                <a:off x="3515" y="2432"/>
                <a:ext cx="181" cy="227"/>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39" name="Line 31">
                <a:extLst>
                  <a:ext uri="{FF2B5EF4-FFF2-40B4-BE49-F238E27FC236}">
                    <a16:creationId xmlns:a16="http://schemas.microsoft.com/office/drawing/2014/main" xmlns="" id="{B76DB705-DDD6-402C-96F7-3523E337A408}"/>
                  </a:ext>
                </a:extLst>
              </p:cNvPr>
              <p:cNvSpPr>
                <a:spLocks noChangeShapeType="1"/>
              </p:cNvSpPr>
              <p:nvPr/>
            </p:nvSpPr>
            <p:spPr bwMode="auto">
              <a:xfrm flipH="1">
                <a:off x="930" y="2432"/>
                <a:ext cx="182" cy="226"/>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40" name="Line 32">
                <a:extLst>
                  <a:ext uri="{FF2B5EF4-FFF2-40B4-BE49-F238E27FC236}">
                    <a16:creationId xmlns:a16="http://schemas.microsoft.com/office/drawing/2014/main" xmlns="" id="{4AE8285B-07DF-4A57-AFDF-7875B063F4D4}"/>
                  </a:ext>
                </a:extLst>
              </p:cNvPr>
              <p:cNvSpPr>
                <a:spLocks noChangeShapeType="1"/>
              </p:cNvSpPr>
              <p:nvPr/>
            </p:nvSpPr>
            <p:spPr bwMode="auto">
              <a:xfrm>
                <a:off x="1202" y="2432"/>
                <a:ext cx="137" cy="226"/>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41" name="Line 33">
                <a:extLst>
                  <a:ext uri="{FF2B5EF4-FFF2-40B4-BE49-F238E27FC236}">
                    <a16:creationId xmlns:a16="http://schemas.microsoft.com/office/drawing/2014/main" xmlns="" id="{F23B4B55-A356-4B76-AAC0-6A9C5C18DD5F}"/>
                  </a:ext>
                </a:extLst>
              </p:cNvPr>
              <p:cNvSpPr>
                <a:spLocks noChangeShapeType="1"/>
              </p:cNvSpPr>
              <p:nvPr/>
            </p:nvSpPr>
            <p:spPr bwMode="auto">
              <a:xfrm flipH="1">
                <a:off x="1836" y="2478"/>
                <a:ext cx="182" cy="226"/>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42" name="Line 34">
                <a:extLst>
                  <a:ext uri="{FF2B5EF4-FFF2-40B4-BE49-F238E27FC236}">
                    <a16:creationId xmlns:a16="http://schemas.microsoft.com/office/drawing/2014/main" xmlns="" id="{23761A74-FDA0-4CA3-B59B-1ED7F74C4ADF}"/>
                  </a:ext>
                </a:extLst>
              </p:cNvPr>
              <p:cNvSpPr>
                <a:spLocks noChangeShapeType="1"/>
              </p:cNvSpPr>
              <p:nvPr/>
            </p:nvSpPr>
            <p:spPr bwMode="auto">
              <a:xfrm>
                <a:off x="2108" y="2478"/>
                <a:ext cx="137" cy="226"/>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43" name="Line 35">
                <a:extLst>
                  <a:ext uri="{FF2B5EF4-FFF2-40B4-BE49-F238E27FC236}">
                    <a16:creationId xmlns:a16="http://schemas.microsoft.com/office/drawing/2014/main" xmlns="" id="{45CB650A-2665-4CAB-9EF9-F4A21921902D}"/>
                  </a:ext>
                </a:extLst>
              </p:cNvPr>
              <p:cNvSpPr>
                <a:spLocks noChangeShapeType="1"/>
              </p:cNvSpPr>
              <p:nvPr/>
            </p:nvSpPr>
            <p:spPr bwMode="auto">
              <a:xfrm flipH="1">
                <a:off x="2426" y="2433"/>
                <a:ext cx="182" cy="226"/>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44" name="Line 36">
                <a:extLst>
                  <a:ext uri="{FF2B5EF4-FFF2-40B4-BE49-F238E27FC236}">
                    <a16:creationId xmlns:a16="http://schemas.microsoft.com/office/drawing/2014/main" xmlns="" id="{74DD8C73-2D2D-4385-9AAC-D8B4C36E1694}"/>
                  </a:ext>
                </a:extLst>
              </p:cNvPr>
              <p:cNvSpPr>
                <a:spLocks noChangeShapeType="1"/>
              </p:cNvSpPr>
              <p:nvPr/>
            </p:nvSpPr>
            <p:spPr bwMode="auto">
              <a:xfrm>
                <a:off x="2698" y="2433"/>
                <a:ext cx="137" cy="226"/>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45" name="Line 37">
                <a:extLst>
                  <a:ext uri="{FF2B5EF4-FFF2-40B4-BE49-F238E27FC236}">
                    <a16:creationId xmlns:a16="http://schemas.microsoft.com/office/drawing/2014/main" xmlns="" id="{0F6C3176-CE9C-41CF-BE04-0A742D2F9EDE}"/>
                  </a:ext>
                </a:extLst>
              </p:cNvPr>
              <p:cNvSpPr>
                <a:spLocks noChangeShapeType="1"/>
              </p:cNvSpPr>
              <p:nvPr/>
            </p:nvSpPr>
            <p:spPr bwMode="auto">
              <a:xfrm flipH="1">
                <a:off x="2926" y="3067"/>
                <a:ext cx="182" cy="226"/>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46" name="Line 38">
                <a:extLst>
                  <a:ext uri="{FF2B5EF4-FFF2-40B4-BE49-F238E27FC236}">
                    <a16:creationId xmlns:a16="http://schemas.microsoft.com/office/drawing/2014/main" xmlns="" id="{F92E31FF-E114-4FF2-ACC0-5CF39838DB62}"/>
                  </a:ext>
                </a:extLst>
              </p:cNvPr>
              <p:cNvSpPr>
                <a:spLocks noChangeShapeType="1"/>
              </p:cNvSpPr>
              <p:nvPr/>
            </p:nvSpPr>
            <p:spPr bwMode="auto">
              <a:xfrm>
                <a:off x="3198" y="3067"/>
                <a:ext cx="137" cy="226"/>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47" name="Line 39">
                <a:extLst>
                  <a:ext uri="{FF2B5EF4-FFF2-40B4-BE49-F238E27FC236}">
                    <a16:creationId xmlns:a16="http://schemas.microsoft.com/office/drawing/2014/main" xmlns="" id="{FCE0E4E5-4543-431A-A1A1-99B5E7C529AE}"/>
                  </a:ext>
                </a:extLst>
              </p:cNvPr>
              <p:cNvSpPr>
                <a:spLocks noChangeShapeType="1"/>
              </p:cNvSpPr>
              <p:nvPr/>
            </p:nvSpPr>
            <p:spPr bwMode="auto">
              <a:xfrm flipH="1">
                <a:off x="3786" y="3067"/>
                <a:ext cx="92" cy="226"/>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48" name="Line 40">
                <a:extLst>
                  <a:ext uri="{FF2B5EF4-FFF2-40B4-BE49-F238E27FC236}">
                    <a16:creationId xmlns:a16="http://schemas.microsoft.com/office/drawing/2014/main" xmlns="" id="{98F8060D-CEDD-42D8-9F5B-FD101DE6D495}"/>
                  </a:ext>
                </a:extLst>
              </p:cNvPr>
              <p:cNvSpPr>
                <a:spLocks noChangeShapeType="1"/>
              </p:cNvSpPr>
              <p:nvPr/>
            </p:nvSpPr>
            <p:spPr bwMode="auto">
              <a:xfrm>
                <a:off x="3969" y="3022"/>
                <a:ext cx="226" cy="271"/>
              </a:xfrm>
              <a:prstGeom prst="line">
                <a:avLst/>
              </a:prstGeom>
              <a:noFill/>
              <a:ln w="285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49" name="Text Box 50">
                <a:extLst>
                  <a:ext uri="{FF2B5EF4-FFF2-40B4-BE49-F238E27FC236}">
                    <a16:creationId xmlns:a16="http://schemas.microsoft.com/office/drawing/2014/main" xmlns="" id="{3EA1077F-4109-4F41-AB6A-CF0B1C5E75E7}"/>
                  </a:ext>
                </a:extLst>
              </p:cNvPr>
              <p:cNvSpPr txBox="1">
                <a:spLocks noChangeArrowheads="1"/>
              </p:cNvSpPr>
              <p:nvPr/>
            </p:nvSpPr>
            <p:spPr bwMode="auto">
              <a:xfrm>
                <a:off x="627" y="2840"/>
                <a:ext cx="212" cy="288"/>
              </a:xfrm>
              <a:prstGeom prst="rect">
                <a:avLst/>
              </a:prstGeom>
              <a:noFill/>
              <a:ln>
                <a:noFill/>
              </a:ln>
            </p:spPr>
            <p:txBody>
              <a:bodyPr wrap="none">
                <a:spAutoFit/>
              </a:bodyPr>
              <a:lstStyle>
                <a:lvl1pPr>
                  <a:spcBef>
                    <a:spcPct val="20000"/>
                  </a:spcBef>
                  <a:buClr>
                    <a:schemeClr val="bg2"/>
                  </a:buClr>
                  <a:buSzPct val="75000"/>
                  <a:buFont typeface="Wingdings" panose="05000000000000000000" pitchFamily="2" charset="2"/>
                  <a:buChar char="p"/>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p>
            </p:txBody>
          </p:sp>
          <p:sp>
            <p:nvSpPr>
              <p:cNvPr id="50" name="Text Box 53">
                <a:extLst>
                  <a:ext uri="{FF2B5EF4-FFF2-40B4-BE49-F238E27FC236}">
                    <a16:creationId xmlns:a16="http://schemas.microsoft.com/office/drawing/2014/main" xmlns="" id="{43ED6C65-2D4F-4E11-8AAB-9C3524575A13}"/>
                  </a:ext>
                </a:extLst>
              </p:cNvPr>
              <p:cNvSpPr txBox="1">
                <a:spLocks noChangeArrowheads="1"/>
              </p:cNvSpPr>
              <p:nvPr/>
            </p:nvSpPr>
            <p:spPr bwMode="auto">
              <a:xfrm>
                <a:off x="2971" y="3339"/>
                <a:ext cx="1049" cy="288"/>
              </a:xfrm>
              <a:prstGeom prst="rect">
                <a:avLst/>
              </a:prstGeom>
              <a:noFill/>
              <a:ln>
                <a:noFill/>
              </a:ln>
            </p:spPr>
            <p:txBody>
              <a:bodyPr wrap="none">
                <a:spAutoFit/>
              </a:bodyPr>
              <a:lstStyle>
                <a:lvl1pPr>
                  <a:spcBef>
                    <a:spcPct val="20000"/>
                  </a:spcBef>
                  <a:buClr>
                    <a:schemeClr val="bg2"/>
                  </a:buClr>
                  <a:buSzPct val="75000"/>
                  <a:buFont typeface="Wingdings" panose="05000000000000000000" pitchFamily="2" charset="2"/>
                  <a:buChar char="p"/>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rPr>
                  <a:t>  …  … …</a:t>
                </a:r>
              </a:p>
            </p:txBody>
          </p:sp>
        </p:grpSp>
      </p:grpSp>
      <p:sp>
        <p:nvSpPr>
          <p:cNvPr id="51" name="Line 56">
            <a:extLst>
              <a:ext uri="{FF2B5EF4-FFF2-40B4-BE49-F238E27FC236}">
                <a16:creationId xmlns:a16="http://schemas.microsoft.com/office/drawing/2014/main" xmlns="" id="{DA2E219F-35DE-48D5-97D2-9FDC47AB78EF}"/>
              </a:ext>
            </a:extLst>
          </p:cNvPr>
          <p:cNvSpPr>
            <a:spLocks noChangeShapeType="1"/>
          </p:cNvSpPr>
          <p:nvPr/>
        </p:nvSpPr>
        <p:spPr bwMode="auto">
          <a:xfrm>
            <a:off x="684213" y="1773238"/>
            <a:ext cx="0" cy="3960812"/>
          </a:xfrm>
          <a:prstGeom prst="line">
            <a:avLst/>
          </a:prstGeom>
          <a:noFill/>
          <a:ln w="28575">
            <a:solidFill>
              <a:srgbClr val="000000"/>
            </a:solidFill>
            <a:round/>
            <a:headEnd type="stealth" w="lg" len="lg"/>
            <a:tailEnd type="stealth" w="lg" len="lg"/>
          </a:ln>
        </p:spPr>
        <p:txBody>
          <a:bodyPr/>
          <a:lstStyle/>
          <a:p>
            <a:pPr>
              <a:defRPr/>
            </a:pPr>
            <a:endParaRPr lang="zh-CN" altLang="en-US" sz="1400" kern="0">
              <a:solidFill>
                <a:srgbClr val="000000"/>
              </a:solidFill>
              <a:latin typeface="Verdana" panose="020B0604030504040204" pitchFamily="34" charset="0"/>
              <a:ea typeface="宋体" panose="02010600030101010101" pitchFamily="2" charset="-122"/>
            </a:endParaRPr>
          </a:p>
        </p:txBody>
      </p:sp>
      <p:graphicFrame>
        <p:nvGraphicFramePr>
          <p:cNvPr id="52" name="Object 57">
            <a:extLst>
              <a:ext uri="{FF2B5EF4-FFF2-40B4-BE49-F238E27FC236}">
                <a16:creationId xmlns:a16="http://schemas.microsoft.com/office/drawing/2014/main" xmlns="" id="{68714DE8-DC4C-46C5-9F73-29F287F49001}"/>
              </a:ext>
            </a:extLst>
          </p:cNvPr>
          <p:cNvGraphicFramePr>
            <a:graphicFrameLocks noChangeAspect="1"/>
          </p:cNvGraphicFramePr>
          <p:nvPr/>
        </p:nvGraphicFramePr>
        <p:xfrm>
          <a:off x="827088" y="5300663"/>
          <a:ext cx="1657350" cy="631825"/>
        </p:xfrm>
        <a:graphic>
          <a:graphicData uri="http://schemas.openxmlformats.org/presentationml/2006/ole">
            <mc:AlternateContent xmlns:mc="http://schemas.openxmlformats.org/markup-compatibility/2006">
              <mc:Choice xmlns:v="urn:schemas-microsoft-com:vml" Requires="v">
                <p:oleObj spid="_x0000_s2138" name="公式" r:id="rId20" imgW="698197" imgH="266584" progId="Equation.3">
                  <p:embed/>
                </p:oleObj>
              </mc:Choice>
              <mc:Fallback>
                <p:oleObj name="公式" r:id="rId20" imgW="698197" imgH="266584" progId="Equation.3">
                  <p:embed/>
                  <p:pic>
                    <p:nvPicPr>
                      <p:cNvPr id="70672" name="Object 57">
                        <a:extLst>
                          <a:ext uri="{FF2B5EF4-FFF2-40B4-BE49-F238E27FC236}">
                            <a16:creationId xmlns:a16="http://schemas.microsoft.com/office/drawing/2014/main" xmlns="" id="{1C67763D-1F9C-4329-B24D-CABB9ACB2E5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7088" y="5300663"/>
                        <a:ext cx="1657350"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2780469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快速排序</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977579" y="884927"/>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lang="zh-CN" altLang="en-US" sz="2400" kern="0" dirty="0">
                <a:solidFill>
                  <a:srgbClr val="C00000"/>
                </a:solidFill>
                <a:latin typeface="Cambria Math" panose="02040503050406030204" pitchFamily="18" charset="0"/>
                <a:ea typeface="华文仿宋" panose="02010600040101010101" pitchFamily="2" charset="-122"/>
              </a:rPr>
              <a:t>平均情况</a:t>
            </a:r>
            <a:endParaRPr kumimoji="0" lang="en-US" altLang="zh-CN"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endParaRPr>
          </a:p>
        </p:txBody>
      </p:sp>
      <p:sp>
        <p:nvSpPr>
          <p:cNvPr id="53" name="文本框 52">
            <a:extLst>
              <a:ext uri="{FF2B5EF4-FFF2-40B4-BE49-F238E27FC236}">
                <a16:creationId xmlns:a16="http://schemas.microsoft.com/office/drawing/2014/main" xmlns="" id="{7BE3322D-84E4-4D6E-8BE0-DAD083520394}"/>
              </a:ext>
            </a:extLst>
          </p:cNvPr>
          <p:cNvSpPr txBox="1">
            <a:spLocks noChangeArrowheads="1"/>
          </p:cNvSpPr>
          <p:nvPr/>
        </p:nvSpPr>
        <p:spPr bwMode="auto">
          <a:xfrm>
            <a:off x="1295767" y="1543898"/>
            <a:ext cx="8333228" cy="354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假设输入数组首元素排好序后的正确位置处在</a:t>
            </a:r>
            <a:r>
              <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1,2,…,n </a:t>
            </a: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各种</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情况是等可能的</a:t>
            </a:r>
            <a:endParaRPr kumimoji="0" lang="en-US" altLang="zh-CN" sz="24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lang="en-US" altLang="zh-CN" sz="2000" b="1" kern="0" dirty="0">
              <a:solidFill>
                <a:prstClr val="black"/>
              </a:solidFill>
              <a:latin typeface="华文仿宋" panose="02010600040101010101" pitchFamily="2" charset="-122"/>
              <a:ea typeface="华文仿宋" panose="0201060004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zh-CN" altLang="en-US" sz="20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lang="zh-CN" altLang="pt-BR" sz="2400" b="1" kern="0" dirty="0">
                <a:latin typeface="Cambria" panose="02040503050406030204" pitchFamily="18" charset="0"/>
                <a:ea typeface="华文仿宋" panose="02010600040101010101" pitchFamily="2" charset="-122"/>
              </a:rPr>
              <a:t>利用差消法求得 </a:t>
            </a:r>
            <a:r>
              <a:rPr lang="pt-BR" altLang="zh-CN" sz="2400" b="1" kern="0" dirty="0">
                <a:latin typeface="Cambria" panose="02040503050406030204" pitchFamily="18" charset="0"/>
                <a:ea typeface="华文仿宋" panose="02010600040101010101" pitchFamily="2" charset="-122"/>
              </a:rPr>
              <a:t>T(n)=O(nlogn)</a:t>
            </a:r>
          </a:p>
        </p:txBody>
      </p:sp>
      <p:pic>
        <p:nvPicPr>
          <p:cNvPr id="2" name="图片 1">
            <a:extLst>
              <a:ext uri="{FF2B5EF4-FFF2-40B4-BE49-F238E27FC236}">
                <a16:creationId xmlns:a16="http://schemas.microsoft.com/office/drawing/2014/main" xmlns="" id="{59D8AF91-A213-440D-B4E7-5CE67F0ACA99}"/>
              </a:ext>
            </a:extLst>
          </p:cNvPr>
          <p:cNvPicPr>
            <a:picLocks noChangeAspect="1"/>
          </p:cNvPicPr>
          <p:nvPr/>
        </p:nvPicPr>
        <p:blipFill>
          <a:blip r:embed="rId3"/>
          <a:stretch>
            <a:fillRect/>
          </a:stretch>
        </p:blipFill>
        <p:spPr>
          <a:xfrm>
            <a:off x="3806378" y="2524579"/>
            <a:ext cx="5040637" cy="1986634"/>
          </a:xfrm>
          <a:prstGeom prst="rect">
            <a:avLst/>
          </a:prstGeom>
        </p:spPr>
      </p:pic>
    </p:spTree>
    <p:extLst>
      <p:ext uri="{BB962C8B-B14F-4D97-AF65-F5344CB8AC3E}">
        <p14:creationId xmlns:p14="http://schemas.microsoft.com/office/powerpoint/2010/main" val="378083209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快速排序</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Rectangle 5">
            <a:extLst>
              <a:ext uri="{FF2B5EF4-FFF2-40B4-BE49-F238E27FC236}">
                <a16:creationId xmlns:a16="http://schemas.microsoft.com/office/drawing/2014/main" xmlns="" id="{C940CA34-FC0C-4151-992A-6DF85E7EEC2C}"/>
              </a:ext>
            </a:extLst>
          </p:cNvPr>
          <p:cNvSpPr txBox="1">
            <a:spLocks noChangeArrowheads="1"/>
          </p:cNvSpPr>
          <p:nvPr/>
        </p:nvSpPr>
        <p:spPr bwMode="auto">
          <a:xfrm>
            <a:off x="977579" y="884927"/>
            <a:ext cx="8333229" cy="4445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zh-CN" altLang="en-US"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rPr>
              <a:t>小结</a:t>
            </a:r>
            <a:endParaRPr kumimoji="0" lang="en-US" altLang="zh-CN" sz="2400" b="1" i="0" u="none" strike="noStrike" kern="0" cap="none" spc="0" normalizeH="0" baseline="0" noProof="0" dirty="0">
              <a:ln>
                <a:noFill/>
              </a:ln>
              <a:solidFill>
                <a:srgbClr val="C00000"/>
              </a:solidFill>
              <a:effectLst/>
              <a:uLnTx/>
              <a:uFillTx/>
              <a:latin typeface="Cambria Math" panose="02040503050406030204" pitchFamily="18" charset="0"/>
              <a:ea typeface="华文仿宋" panose="02010600040101010101" pitchFamily="2" charset="-122"/>
              <a:cs typeface="+mn-cs"/>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xmlns="" id="{7BE3322D-84E4-4D6E-8BE0-DAD083520394}"/>
                  </a:ext>
                </a:extLst>
              </p:cNvPr>
              <p:cNvSpPr txBox="1">
                <a:spLocks noChangeArrowheads="1"/>
              </p:cNvSpPr>
              <p:nvPr/>
            </p:nvSpPr>
            <p:spPr bwMode="auto">
              <a:xfrm>
                <a:off x="1295767" y="1543898"/>
                <a:ext cx="8333228" cy="28060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快速排序算法</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分治策略</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子问题划分是由首元素决定</a:t>
                </a:r>
              </a:p>
              <a:p>
                <a:pPr eaLnBrk="0" fontAlgn="base" hangingPunct="0">
                  <a:lnSpc>
                    <a:spcPct val="150000"/>
                  </a:lnSpc>
                  <a:spcBef>
                    <a:spcPct val="0"/>
                  </a:spcBef>
                  <a:spcAft>
                    <a:spcPct val="0"/>
                  </a:spcAft>
                  <a:defRPr/>
                </a:pPr>
                <a:r>
                  <a:rPr kumimoji="0" lang="en-US" altLang="zh-CN"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最坏情况下时间</a:t>
                </a:r>
                <a:r>
                  <a:rPr kumimoji="0" lang="en-US" altLang="zh-CN"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O(</a:t>
                </a:r>
                <a14:m>
                  <m:oMath xmlns:m="http://schemas.openxmlformats.org/officeDocument/2006/math">
                    <m:sSup>
                      <m:sSupPr>
                        <m:ctrlPr>
                          <a:rPr lang="zh-CN" altLang="zh-CN" sz="2400" b="1" i="1" kern="100" smtClean="0">
                            <a:effectLst/>
                            <a:latin typeface="Cambria Math"/>
                            <a:ea typeface="Cambria Math" panose="02040503050406030204" pitchFamily="18" charset="0"/>
                            <a:cs typeface="Times New Roman" panose="02020603050405020304" pitchFamily="18" charset="0"/>
                          </a:rPr>
                        </m:ctrlPr>
                      </m:sSupPr>
                      <m:e>
                        <m:r>
                          <a:rPr lang="en-US" altLang="zh-CN" sz="2400" b="1" i="1" kern="100">
                            <a:effectLst/>
                            <a:latin typeface="Cambria Math" panose="02040503050406030204" pitchFamily="18" charset="0"/>
                            <a:cs typeface="Times New Roman" panose="02020603050405020304" pitchFamily="18" charset="0"/>
                          </a:rPr>
                          <m:t>𝒏</m:t>
                        </m:r>
                      </m:e>
                      <m:sup>
                        <m:r>
                          <a:rPr lang="en-US" altLang="zh-CN" sz="2400" b="1" i="1" kern="100">
                            <a:effectLst/>
                            <a:latin typeface="Cambria Math" panose="02040503050406030204" pitchFamily="18" charset="0"/>
                            <a:cs typeface="Times New Roman" panose="02020603050405020304" pitchFamily="18" charset="0"/>
                          </a:rPr>
                          <m:t>𝟐</m:t>
                        </m:r>
                      </m:sup>
                    </m:sSup>
                  </m:oMath>
                </a14:m>
                <a:r>
                  <a:rPr kumimoji="0" lang="en-US" altLang="zh-CN"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平均情况下时间为</a:t>
                </a:r>
                <a:r>
                  <a:rPr kumimoji="0" lang="en-US" altLang="zh-CN"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O(</a:t>
                </a:r>
                <a:r>
                  <a:rPr kumimoji="0" lang="en-US" altLang="zh-CN" sz="2400" b="1" i="0" u="none" strike="noStrike" kern="0" cap="none" spc="0" normalizeH="0" noProof="0" dirty="0" err="1">
                    <a:ln>
                      <a:noFill/>
                    </a:ln>
                    <a:solidFill>
                      <a:prstClr val="black"/>
                    </a:solidFill>
                    <a:effectLst/>
                    <a:uLnTx/>
                    <a:uFillTx/>
                    <a:latin typeface="Cambria" panose="02040503050406030204" pitchFamily="18" charset="0"/>
                    <a:ea typeface="华文仿宋" panose="02010600040101010101" pitchFamily="2" charset="-122"/>
                    <a:cs typeface="+mn-cs"/>
                  </a:rPr>
                  <a:t>nlogn</a:t>
                </a:r>
                <a:r>
                  <a:rPr kumimoji="0" lang="en-US" altLang="zh-CN" sz="2400" b="1" i="0" u="none" strike="noStrike" kern="0" cap="none" spc="0" normalizeH="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endParaRPr lang="pt-BR" altLang="zh-CN" sz="2400" b="1" kern="0" dirty="0">
                  <a:latin typeface="Cambria" panose="02040503050406030204" pitchFamily="18" charset="0"/>
                  <a:ea typeface="华文仿宋" panose="02010600040101010101" pitchFamily="2" charset="-122"/>
                </a:endParaRPr>
              </a:p>
            </p:txBody>
          </p:sp>
        </mc:Choice>
        <mc:Fallback xmlns="">
          <p:sp>
            <p:nvSpPr>
              <p:cNvPr id="53" name="文本框 52">
                <a:extLst>
                  <a:ext uri="{FF2B5EF4-FFF2-40B4-BE49-F238E27FC236}">
                    <a16:creationId xmlns:a16="http://schemas.microsoft.com/office/drawing/2014/main" id="{7BE3322D-84E4-4D6E-8BE0-DAD083520394}"/>
                  </a:ext>
                </a:extLst>
              </p:cNvPr>
              <p:cNvSpPr txBox="1">
                <a:spLocks noRot="1" noChangeAspect="1" noMove="1" noResize="1" noEditPoints="1" noAdjustHandles="1" noChangeArrowheads="1" noChangeShapeType="1" noTextEdit="1"/>
              </p:cNvSpPr>
              <p:nvPr/>
            </p:nvSpPr>
            <p:spPr bwMode="auto">
              <a:xfrm>
                <a:off x="1295767" y="1543898"/>
                <a:ext cx="8333228" cy="2806025"/>
              </a:xfrm>
              <a:prstGeom prst="rect">
                <a:avLst/>
              </a:prstGeom>
              <a:blipFill>
                <a:blip r:embed="rId3"/>
                <a:stretch>
                  <a:fillRect l="-1170" b="-45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6982718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C:\Users\HP\Desktop\图片1.jpg">
            <a:extLst>
              <a:ext uri="{FF2B5EF4-FFF2-40B4-BE49-F238E27FC236}">
                <a16:creationId xmlns:a16="http://schemas.microsoft.com/office/drawing/2014/main" xmlns="" id="{A45E40B5-4306-46F6-8A14-340825667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120" b="23666"/>
          <a:stretch>
            <a:fillRect/>
          </a:stretch>
        </p:blipFill>
        <p:spPr bwMode="auto">
          <a:xfrm>
            <a:off x="0" y="0"/>
            <a:ext cx="12192000" cy="529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内容占位符 3">
            <a:extLst>
              <a:ext uri="{FF2B5EF4-FFF2-40B4-BE49-F238E27FC236}">
                <a16:creationId xmlns:a16="http://schemas.microsoft.com/office/drawing/2014/main" xmlns="" id="{C98F3902-B8C5-45FD-A9E0-A1D2F5ADBD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33826"/>
            <a:ext cx="12192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a:extLst>
              <a:ext uri="{FF2B5EF4-FFF2-40B4-BE49-F238E27FC236}">
                <a16:creationId xmlns:a16="http://schemas.microsoft.com/office/drawing/2014/main" xmlns="" id="{1A72FF85-7371-4661-A344-51730449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6" y="101601"/>
            <a:ext cx="31162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1">
            <a:extLst>
              <a:ext uri="{FF2B5EF4-FFF2-40B4-BE49-F238E27FC236}">
                <a16:creationId xmlns:a16="http://schemas.microsoft.com/office/drawing/2014/main" xmlns="" id="{8C21BFBD-962A-463E-8BD7-28CD1E6F6B5B}"/>
              </a:ext>
            </a:extLst>
          </p:cNvPr>
          <p:cNvSpPr txBox="1">
            <a:spLocks noChangeArrowheads="1"/>
          </p:cNvSpPr>
          <p:nvPr/>
        </p:nvSpPr>
        <p:spPr bwMode="auto">
          <a:xfrm>
            <a:off x="1919288" y="2060575"/>
            <a:ext cx="8064500" cy="11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b="1" dirty="0">
                <a:solidFill>
                  <a:srgbClr val="00B0F0"/>
                </a:solidFill>
                <a:latin typeface="HGH7X_CNKI" panose="02000500000000000000" pitchFamily="2" charset="-122"/>
                <a:ea typeface="HGH7X_CNKI" panose="02000500000000000000" pitchFamily="2" charset="-122"/>
              </a:rPr>
              <a:t>Thank you</a:t>
            </a:r>
            <a:endParaRPr kumimoji="0" lang="en-US" altLang="zh-CN" sz="5400" b="1" i="0" u="none" strike="noStrike" kern="1200" cap="none" spc="0" normalizeH="0" baseline="0" noProof="0" dirty="0">
              <a:ln>
                <a:noFill/>
              </a:ln>
              <a:solidFill>
                <a:srgbClr val="00B0F0"/>
              </a:solidFill>
              <a:effectLst/>
              <a:uLnTx/>
              <a:uFillTx/>
              <a:latin typeface="HGH7X_CNKI" panose="02000500000000000000" pitchFamily="2" charset="-122"/>
              <a:ea typeface="HGH7X_CNKI" panose="02000500000000000000" pitchFamily="2" charset="-122"/>
            </a:endParaRPr>
          </a:p>
        </p:txBody>
      </p:sp>
    </p:spTree>
    <p:extLst>
      <p:ext uri="{BB962C8B-B14F-4D97-AF65-F5344CB8AC3E}">
        <p14:creationId xmlns:p14="http://schemas.microsoft.com/office/powerpoint/2010/main" val="3903181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Hanoi</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递归算法</a:t>
            </a:r>
          </a:p>
        </p:txBody>
      </p:sp>
      <p:sp>
        <p:nvSpPr>
          <p:cNvPr id="6" name="文本框 5">
            <a:extLst>
              <a:ext uri="{FF2B5EF4-FFF2-40B4-BE49-F238E27FC236}">
                <a16:creationId xmlns:a16="http://schemas.microsoft.com/office/drawing/2014/main" xmlns="" id="{08159C50-98D8-4F8D-9D1B-6E319C11E7BE}"/>
              </a:ext>
            </a:extLst>
          </p:cNvPr>
          <p:cNvSpPr txBox="1"/>
          <p:nvPr/>
        </p:nvSpPr>
        <p:spPr>
          <a:xfrm>
            <a:off x="889365" y="1201114"/>
            <a:ext cx="6265863" cy="4455772"/>
          </a:xfrm>
          <a:prstGeom prst="rect">
            <a:avLst/>
          </a:prstGeom>
          <a:noFill/>
        </p:spPr>
        <p:txBody>
          <a:bodyPr>
            <a:spAutoFit/>
          </a:bodyPr>
          <a:lstStyle/>
          <a:p>
            <a:pPr>
              <a:lnSpc>
                <a:spcPct val="150000"/>
              </a:lnSpc>
              <a:defRPr/>
            </a:pPr>
            <a:r>
              <a:rPr lang="zh-CN" altLang="en-US" sz="2400" b="1" dirty="0">
                <a:solidFill>
                  <a:srgbClr val="FF0000"/>
                </a:solidFill>
                <a:latin typeface="Cambria Math" panose="02040503050406030204" pitchFamily="18" charset="0"/>
                <a:ea typeface="华文仿宋" panose="02010600040101010101" pitchFamily="2" charset="-122"/>
              </a:rPr>
              <a:t>算法</a:t>
            </a:r>
            <a:r>
              <a:rPr lang="zh-CN" altLang="en-US" sz="2400" b="1" dirty="0">
                <a:solidFill>
                  <a:prstClr val="black"/>
                </a:solidFill>
                <a:latin typeface="Cambria Math" panose="02040503050406030204" pitchFamily="18" charset="0"/>
                <a:ea typeface="华文仿宋" panose="02010600040101010101" pitchFamily="2" charset="-122"/>
              </a:rPr>
              <a:t> </a:t>
            </a:r>
            <a:r>
              <a:rPr lang="en-US" altLang="zh-CN" sz="2400" b="1" dirty="0">
                <a:solidFill>
                  <a:prstClr val="black"/>
                </a:solidFill>
                <a:latin typeface="Cambria Math" panose="02040503050406030204" pitchFamily="18" charset="0"/>
                <a:ea typeface="华文仿宋" panose="02010600040101010101" pitchFamily="2" charset="-122"/>
              </a:rPr>
              <a:t>Hanoi (A, C, n) // n</a:t>
            </a:r>
            <a:r>
              <a:rPr lang="zh-CN" altLang="en-US" sz="2400" b="1" dirty="0">
                <a:solidFill>
                  <a:prstClr val="black"/>
                </a:solidFill>
                <a:latin typeface="Cambria Math" panose="02040503050406030204" pitchFamily="18" charset="0"/>
                <a:ea typeface="华文仿宋" panose="02010600040101010101" pitchFamily="2" charset="-122"/>
              </a:rPr>
              <a:t>个盘子</a:t>
            </a:r>
            <a:r>
              <a:rPr lang="en-US" altLang="zh-CN" sz="2400" b="1" dirty="0">
                <a:solidFill>
                  <a:prstClr val="black"/>
                </a:solidFill>
                <a:latin typeface="Cambria Math" panose="02040503050406030204" pitchFamily="18" charset="0"/>
                <a:ea typeface="华文仿宋" panose="02010600040101010101" pitchFamily="2" charset="-122"/>
              </a:rPr>
              <a:t>A</a:t>
            </a:r>
            <a:r>
              <a:rPr lang="zh-CN" altLang="en-US" sz="2400" b="1" dirty="0">
                <a:solidFill>
                  <a:prstClr val="black"/>
                </a:solidFill>
                <a:latin typeface="Cambria Math" panose="02040503050406030204" pitchFamily="18" charset="0"/>
                <a:ea typeface="华文仿宋" panose="02010600040101010101" pitchFamily="2" charset="-122"/>
              </a:rPr>
              <a:t>到</a:t>
            </a:r>
            <a:r>
              <a:rPr lang="en-US" altLang="zh-CN" sz="2400" b="1" dirty="0">
                <a:solidFill>
                  <a:prstClr val="black"/>
                </a:solidFill>
                <a:latin typeface="Cambria Math" panose="02040503050406030204" pitchFamily="18" charset="0"/>
                <a:ea typeface="华文仿宋" panose="02010600040101010101" pitchFamily="2" charset="-122"/>
              </a:rPr>
              <a:t>C </a:t>
            </a:r>
          </a:p>
          <a:p>
            <a:pPr marL="342900" indent="-342900">
              <a:lnSpc>
                <a:spcPct val="150000"/>
              </a:lnSpc>
              <a:buFontTx/>
              <a:buAutoNum type="arabicPeriod"/>
              <a:defRPr/>
            </a:pPr>
            <a:r>
              <a:rPr lang="en-US" altLang="zh-CN" sz="2400" b="1" dirty="0">
                <a:solidFill>
                  <a:prstClr val="black"/>
                </a:solidFill>
                <a:latin typeface="Cambria Math" panose="02040503050406030204" pitchFamily="18" charset="0"/>
                <a:ea typeface="华文仿宋" panose="02010600040101010101" pitchFamily="2" charset="-122"/>
              </a:rPr>
              <a:t>if n=1 then move (A, C) // 1</a:t>
            </a:r>
            <a:r>
              <a:rPr lang="zh-CN" altLang="en-US" sz="2400" b="1" dirty="0">
                <a:solidFill>
                  <a:prstClr val="black"/>
                </a:solidFill>
                <a:latin typeface="Cambria Math" panose="02040503050406030204" pitchFamily="18" charset="0"/>
                <a:ea typeface="华文仿宋" panose="02010600040101010101" pitchFamily="2" charset="-122"/>
              </a:rPr>
              <a:t>个盘子</a:t>
            </a:r>
            <a:r>
              <a:rPr lang="en-US" altLang="zh-CN" sz="2400" b="1" dirty="0">
                <a:solidFill>
                  <a:prstClr val="black"/>
                </a:solidFill>
                <a:latin typeface="Cambria Math" panose="02040503050406030204" pitchFamily="18" charset="0"/>
                <a:ea typeface="华文仿宋" panose="02010600040101010101" pitchFamily="2" charset="-122"/>
              </a:rPr>
              <a:t>A</a:t>
            </a:r>
            <a:r>
              <a:rPr lang="zh-CN" altLang="en-US" sz="2400" b="1" dirty="0">
                <a:solidFill>
                  <a:prstClr val="black"/>
                </a:solidFill>
                <a:latin typeface="Cambria Math" panose="02040503050406030204" pitchFamily="18" charset="0"/>
                <a:ea typeface="华文仿宋" panose="02010600040101010101" pitchFamily="2" charset="-122"/>
              </a:rPr>
              <a:t>到</a:t>
            </a:r>
            <a:r>
              <a:rPr lang="en-US" altLang="zh-CN" sz="2400" b="1" dirty="0">
                <a:solidFill>
                  <a:prstClr val="black"/>
                </a:solidFill>
                <a:latin typeface="Cambria Math" panose="02040503050406030204" pitchFamily="18" charset="0"/>
                <a:ea typeface="华文仿宋" panose="02010600040101010101" pitchFamily="2" charset="-122"/>
              </a:rPr>
              <a:t>C </a:t>
            </a:r>
          </a:p>
          <a:p>
            <a:pPr>
              <a:lnSpc>
                <a:spcPct val="150000"/>
              </a:lnSpc>
              <a:defRPr/>
            </a:pPr>
            <a:r>
              <a:rPr lang="en-US" altLang="zh-CN" sz="2400" b="1" dirty="0">
                <a:solidFill>
                  <a:prstClr val="black"/>
                </a:solidFill>
                <a:latin typeface="Cambria Math" panose="02040503050406030204" pitchFamily="18" charset="0"/>
                <a:ea typeface="华文仿宋" panose="02010600040101010101" pitchFamily="2" charset="-122"/>
              </a:rPr>
              <a:t>2. else Hanoi (A, B, n-1) </a:t>
            </a:r>
          </a:p>
          <a:p>
            <a:pPr>
              <a:lnSpc>
                <a:spcPct val="150000"/>
              </a:lnSpc>
              <a:defRPr/>
            </a:pPr>
            <a:r>
              <a:rPr lang="en-US" altLang="zh-CN" sz="2400" b="1" dirty="0">
                <a:solidFill>
                  <a:prstClr val="black"/>
                </a:solidFill>
                <a:latin typeface="Cambria Math" panose="02040503050406030204" pitchFamily="18" charset="0"/>
                <a:ea typeface="华文仿宋" panose="02010600040101010101" pitchFamily="2" charset="-122"/>
              </a:rPr>
              <a:t>3.        move (A, C) </a:t>
            </a:r>
          </a:p>
          <a:p>
            <a:pPr>
              <a:lnSpc>
                <a:spcPct val="150000"/>
              </a:lnSpc>
              <a:defRPr/>
            </a:pPr>
            <a:r>
              <a:rPr lang="en-US" altLang="zh-CN" sz="2400" b="1" dirty="0">
                <a:solidFill>
                  <a:prstClr val="black"/>
                </a:solidFill>
                <a:latin typeface="Cambria Math" panose="02040503050406030204" pitchFamily="18" charset="0"/>
                <a:ea typeface="华文仿宋" panose="02010600040101010101" pitchFamily="2" charset="-122"/>
              </a:rPr>
              <a:t>4.        Hanoi (B, C, n-1) </a:t>
            </a:r>
          </a:p>
          <a:p>
            <a:pPr>
              <a:lnSpc>
                <a:spcPct val="150000"/>
              </a:lnSpc>
              <a:defRPr/>
            </a:pPr>
            <a:r>
              <a:rPr lang="zh-CN" altLang="en-US" sz="2400" b="1" dirty="0">
                <a:solidFill>
                  <a:prstClr val="black"/>
                </a:solidFill>
                <a:latin typeface="Cambria Math" panose="02040503050406030204" pitchFamily="18" charset="0"/>
                <a:ea typeface="华文仿宋" panose="02010600040101010101" pitchFamily="2" charset="-122"/>
              </a:rPr>
              <a:t>设 </a:t>
            </a:r>
            <a:r>
              <a:rPr lang="en-US" altLang="zh-CN" sz="2400" b="1" dirty="0">
                <a:solidFill>
                  <a:prstClr val="black"/>
                </a:solidFill>
                <a:latin typeface="Cambria Math" panose="02040503050406030204" pitchFamily="18" charset="0"/>
                <a:ea typeface="华文仿宋" panose="02010600040101010101" pitchFamily="2" charset="-122"/>
              </a:rPr>
              <a:t>n</a:t>
            </a:r>
            <a:r>
              <a:rPr lang="zh-CN" altLang="en-US" sz="2400" b="1" dirty="0">
                <a:solidFill>
                  <a:prstClr val="black"/>
                </a:solidFill>
                <a:latin typeface="Cambria Math" panose="02040503050406030204" pitchFamily="18" charset="0"/>
                <a:ea typeface="华文仿宋" panose="02010600040101010101" pitchFamily="2" charset="-122"/>
              </a:rPr>
              <a:t>个盘子的移动次数为 </a:t>
            </a:r>
            <a:r>
              <a:rPr lang="en-US" altLang="zh-CN" sz="2400" b="1" dirty="0">
                <a:solidFill>
                  <a:prstClr val="black"/>
                </a:solidFill>
                <a:latin typeface="Cambria Math" panose="02040503050406030204" pitchFamily="18" charset="0"/>
                <a:ea typeface="华文仿宋" panose="02010600040101010101" pitchFamily="2" charset="-122"/>
              </a:rPr>
              <a:t>T(n) </a:t>
            </a:r>
          </a:p>
          <a:p>
            <a:pPr>
              <a:lnSpc>
                <a:spcPct val="150000"/>
              </a:lnSpc>
              <a:defRPr/>
            </a:pPr>
            <a:r>
              <a:rPr lang="en-US" altLang="zh-CN" sz="2400" b="1" dirty="0">
                <a:solidFill>
                  <a:prstClr val="black"/>
                </a:solidFill>
                <a:latin typeface="Cambria Math" panose="02040503050406030204" pitchFamily="18" charset="0"/>
                <a:ea typeface="华文仿宋" panose="02010600040101010101" pitchFamily="2" charset="-122"/>
              </a:rPr>
              <a:t>T(n) = 2 T(n-1) + 1</a:t>
            </a:r>
            <a:r>
              <a:rPr lang="zh-CN" altLang="en-US" sz="2400" b="1" dirty="0">
                <a:solidFill>
                  <a:prstClr val="black"/>
                </a:solidFill>
                <a:latin typeface="Cambria Math" panose="02040503050406030204" pitchFamily="18" charset="0"/>
                <a:ea typeface="华文仿宋" panose="02010600040101010101" pitchFamily="2" charset="-122"/>
              </a:rPr>
              <a:t>，</a:t>
            </a:r>
            <a:endParaRPr lang="en-US" altLang="zh-CN" sz="2400" b="1" dirty="0">
              <a:solidFill>
                <a:prstClr val="black"/>
              </a:solidFill>
              <a:latin typeface="Cambria Math" panose="02040503050406030204" pitchFamily="18" charset="0"/>
              <a:ea typeface="华文仿宋" panose="02010600040101010101" pitchFamily="2" charset="-122"/>
            </a:endParaRPr>
          </a:p>
          <a:p>
            <a:pPr>
              <a:lnSpc>
                <a:spcPct val="150000"/>
              </a:lnSpc>
              <a:defRPr/>
            </a:pPr>
            <a:r>
              <a:rPr lang="zh-CN" altLang="en-US" sz="2400" b="1" dirty="0">
                <a:solidFill>
                  <a:prstClr val="black"/>
                </a:solidFill>
                <a:latin typeface="Cambria Math" panose="02040503050406030204" pitchFamily="18" charset="0"/>
                <a:ea typeface="华文仿宋" panose="02010600040101010101" pitchFamily="2" charset="-122"/>
              </a:rPr>
              <a:t> </a:t>
            </a:r>
            <a:r>
              <a:rPr lang="en-US" altLang="zh-CN" sz="2400" b="1" dirty="0">
                <a:solidFill>
                  <a:prstClr val="black"/>
                </a:solidFill>
                <a:latin typeface="Cambria Math" panose="02040503050406030204" pitchFamily="18" charset="0"/>
                <a:ea typeface="华文仿宋" panose="02010600040101010101" pitchFamily="2" charset="-122"/>
              </a:rPr>
              <a:t>T(1) = 1</a:t>
            </a:r>
            <a:endParaRPr lang="zh-CN" altLang="en-US" sz="2400" b="1" dirty="0">
              <a:solidFill>
                <a:prstClr val="black"/>
              </a:solidFill>
              <a:latin typeface="Cambria Math" panose="02040503050406030204" pitchFamily="18" charset="0"/>
              <a:ea typeface="华文仿宋" panose="02010600040101010101" pitchFamily="2" charset="-122"/>
            </a:endParaRPr>
          </a:p>
        </p:txBody>
      </p:sp>
      <p:sp>
        <p:nvSpPr>
          <p:cNvPr id="2" name="箭头: 右 1">
            <a:extLst>
              <a:ext uri="{FF2B5EF4-FFF2-40B4-BE49-F238E27FC236}">
                <a16:creationId xmlns:a16="http://schemas.microsoft.com/office/drawing/2014/main" xmlns="" id="{261981D2-2A3A-41E0-860E-0DA6DAABD60B}"/>
              </a:ext>
            </a:extLst>
          </p:cNvPr>
          <p:cNvSpPr/>
          <p:nvPr/>
        </p:nvSpPr>
        <p:spPr>
          <a:xfrm>
            <a:off x="6377354" y="3165231"/>
            <a:ext cx="898769" cy="789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mc:AlternateContent xmlns:mc="http://schemas.openxmlformats.org/markup-compatibility/2006" xmlns:a14="http://schemas.microsoft.com/office/drawing/2010/main">
        <mc:Choice Requires="a14">
          <p:sp>
            <p:nvSpPr>
              <p:cNvPr id="10" name="Rectangle 5">
                <a:extLst>
                  <a:ext uri="{FF2B5EF4-FFF2-40B4-BE49-F238E27FC236}">
                    <a16:creationId xmlns:a16="http://schemas.microsoft.com/office/drawing/2014/main" xmlns="" id="{DAEC4AD8-D4FC-46D7-AB73-FE88FDCED023}"/>
                  </a:ext>
                </a:extLst>
              </p:cNvPr>
              <p:cNvSpPr txBox="1">
                <a:spLocks noChangeArrowheads="1"/>
              </p:cNvSpPr>
              <p:nvPr/>
            </p:nvSpPr>
            <p:spPr bwMode="auto">
              <a:xfrm>
                <a:off x="7835628" y="1206036"/>
                <a:ext cx="3973417" cy="125581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sz="2400" kern="0" dirty="0">
                    <a:solidFill>
                      <a:srgbClr val="FF0000"/>
                    </a:solidFill>
                    <a:latin typeface="华文仿宋" panose="02010600040101010101" pitchFamily="2" charset="-122"/>
                    <a:ea typeface="华文仿宋" panose="02010600040101010101" pitchFamily="2" charset="-122"/>
                  </a:rPr>
                  <a:t>分析算法</a:t>
                </a:r>
              </a:p>
              <a:p>
                <a:pPr>
                  <a:lnSpc>
                    <a:spcPct val="150000"/>
                  </a:lnSpc>
                  <a:buClr>
                    <a:srgbClr val="666600"/>
                  </a:buClr>
                  <a:buFont typeface="Wingdings" panose="05000000000000000000" pitchFamily="2" charset="2"/>
                  <a:buNone/>
                  <a:defRPr/>
                </a:pPr>
                <a:r>
                  <a:rPr lang="zh-CN" altLang="en-US"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解：</a:t>
                </a:r>
                <a14:m>
                  <m:oMath xmlns:m="http://schemas.openxmlformats.org/officeDocument/2006/math">
                    <m:r>
                      <a:rPr lang="en-US" altLang="zh-CN" sz="2400" i="1" kern="100" smtClean="0">
                        <a:solidFill>
                          <a:prstClr val="black"/>
                        </a:solidFill>
                        <a:latin typeface="Cambria Math" panose="02040503050406030204" pitchFamily="18" charset="0"/>
                        <a:ea typeface="宋体" panose="02010600030101010101" pitchFamily="2" charset="-122"/>
                        <a:cs typeface="Times New Roman" panose="02020603050405020304" pitchFamily="18" charset="0"/>
                      </a:rPr>
                      <m:t>𝑻</m:t>
                    </m:r>
                    <m:d>
                      <m:dPr>
                        <m:ctrlPr>
                          <a:rPr lang="zh-CN" altLang="zh-CN" sz="2400" i="1" kern="100">
                            <a:solidFill>
                              <a:prstClr val="black"/>
                            </a:solidFill>
                            <a:latin typeface="Cambria Math"/>
                            <a:ea typeface="Cambria Math" panose="02040503050406030204" pitchFamily="18" charset="0"/>
                            <a:cs typeface="Times New Roman" panose="02020603050405020304" pitchFamily="18" charset="0"/>
                          </a:rPr>
                        </m:ctrlPr>
                      </m:dPr>
                      <m:e>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𝒏</m:t>
                        </m:r>
                      </m:e>
                    </m:d>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prstClr val="black"/>
                            </a:solidFill>
                            <a:latin typeface="Cambria Math"/>
                            <a:ea typeface="Cambria Math" panose="02040503050406030204" pitchFamily="18" charset="0"/>
                            <a:cs typeface="Times New Roman" panose="02020603050405020304" pitchFamily="18" charset="0"/>
                          </a:rPr>
                        </m:ctrlPr>
                      </m:sSupPr>
                      <m:e>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𝟐</m:t>
                        </m:r>
                      </m:e>
                      <m:sup>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𝒏</m:t>
                        </m:r>
                      </m:sup>
                    </m:sSup>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𝟏</m:t>
                    </m:r>
                  </m:oMath>
                </a14:m>
                <a:endParaRPr lang="en-US" altLang="zh-CN" sz="2400"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en-US" altLang="zh-CN"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1</a:t>
                </a:r>
                <a:r>
                  <a:rPr lang="zh-CN" altLang="en-US"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秒移动一个，</a:t>
                </a:r>
                <a:r>
                  <a:rPr lang="en-US" altLang="zh-CN"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64</a:t>
                </a:r>
                <a:r>
                  <a:rPr lang="zh-CN" altLang="en-US"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个盘子要多</a:t>
                </a:r>
                <a:endParaRPr lang="en-US" altLang="zh-CN"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zh-CN" altLang="en-US"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少时间？</a:t>
                </a:r>
                <a:endParaRPr lang="en-US" altLang="zh-CN"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en-US" altLang="zh-CN"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5000</a:t>
                </a:r>
                <a:r>
                  <a:rPr lang="zh-CN" altLang="en-US"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亿年！千万亿次</a:t>
                </a:r>
                <a:r>
                  <a:rPr lang="en-US" altLang="zh-CN"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a:t>
                </a:r>
                <a:r>
                  <a:rPr lang="zh-CN" altLang="en-US"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秒，</a:t>
                </a:r>
                <a:r>
                  <a:rPr lang="en-US" altLang="zh-CN"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4</a:t>
                </a:r>
                <a:r>
                  <a:rPr lang="zh-CN" altLang="en-US"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个多</a:t>
                </a:r>
                <a:endParaRPr lang="en-US" altLang="zh-CN"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zh-CN" altLang="en-US"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小时</a:t>
                </a:r>
                <a:endParaRPr lang="en-US" altLang="zh-CN" sz="2000" kern="10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endPar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mc:Choice>
        <mc:Fallback xmlns="">
          <p:sp>
            <p:nvSpPr>
              <p:cNvPr id="10" name="Rectangle 5">
                <a:extLst>
                  <a:ext uri="{FF2B5EF4-FFF2-40B4-BE49-F238E27FC236}">
                    <a16:creationId xmlns:a16="http://schemas.microsoft.com/office/drawing/2014/main" id="{DAEC4AD8-D4FC-46D7-AB73-FE88FDCED023}"/>
                  </a:ext>
                </a:extLst>
              </p:cNvPr>
              <p:cNvSpPr txBox="1">
                <a:spLocks noRot="1" noChangeAspect="1" noMove="1" noResize="1" noEditPoints="1" noAdjustHandles="1" noChangeArrowheads="1" noChangeShapeType="1" noTextEdit="1"/>
              </p:cNvSpPr>
              <p:nvPr/>
            </p:nvSpPr>
            <p:spPr bwMode="auto">
              <a:xfrm>
                <a:off x="7835628" y="1206036"/>
                <a:ext cx="3973417" cy="1255810"/>
              </a:xfrm>
              <a:prstGeom prst="rect">
                <a:avLst/>
              </a:prstGeom>
              <a:blipFill>
                <a:blip r:embed="rId3"/>
                <a:stretch>
                  <a:fillRect l="-2301" b="-161165"/>
                </a:stretch>
              </a:blipFill>
              <a:ln>
                <a:noFill/>
              </a:ln>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xmlns="" id="{424C46A7-3429-46EB-B70F-3706D345F35F}"/>
              </a:ext>
            </a:extLst>
          </p:cNvPr>
          <p:cNvSpPr txBox="1"/>
          <p:nvPr/>
        </p:nvSpPr>
        <p:spPr>
          <a:xfrm>
            <a:off x="7835628" y="4495315"/>
            <a:ext cx="3393466" cy="559769"/>
          </a:xfrm>
          <a:prstGeom prst="rect">
            <a:avLst/>
          </a:prstGeom>
          <a:noFill/>
        </p:spPr>
        <p:txBody>
          <a:bodyPr wrap="square" rtlCol="0">
            <a:spAutoFit/>
          </a:bodyPr>
          <a:lstStyle/>
          <a:p>
            <a:pPr>
              <a:lnSpc>
                <a:spcPct val="150000"/>
              </a:lnSpc>
              <a:buClr>
                <a:srgbClr val="666600"/>
              </a:buClr>
              <a:defRPr/>
            </a:pPr>
            <a:r>
              <a:rPr lang="zh-CN" altLang="en-US" sz="2400"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？有没有更好的算法</a:t>
            </a:r>
            <a:endParaRPr lang="zh-CN" altLang="zh-CN" sz="2400"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xmlns="" id="{C1FCF3A9-65F7-4DF2-93FD-295D89AC0B32}"/>
              </a:ext>
            </a:extLst>
          </p:cNvPr>
          <p:cNvSpPr txBox="1"/>
          <p:nvPr/>
        </p:nvSpPr>
        <p:spPr>
          <a:xfrm>
            <a:off x="4019414" y="5421131"/>
            <a:ext cx="7632428"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没有！这是一个难解的问题，不存在多项式时间的算法</a:t>
            </a:r>
          </a:p>
        </p:txBody>
      </p:sp>
    </p:spTree>
    <p:extLst>
      <p:ext uri="{BB962C8B-B14F-4D97-AF65-F5344CB8AC3E}">
        <p14:creationId xmlns:p14="http://schemas.microsoft.com/office/powerpoint/2010/main" val="3020511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 calcmode="lin" valueType="num">
                                      <p:cBhvr additive="base">
                                        <p:cTn id="1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插入排序</a:t>
            </a:r>
          </a:p>
        </p:txBody>
      </p:sp>
      <p:sp>
        <p:nvSpPr>
          <p:cNvPr id="5" name="Rectangle 5">
            <a:extLst>
              <a:ext uri="{FF2B5EF4-FFF2-40B4-BE49-F238E27FC236}">
                <a16:creationId xmlns:a16="http://schemas.microsoft.com/office/drawing/2014/main" xmlns="" id="{0886A721-5C49-4276-A9FA-C75517E9D53A}"/>
              </a:ext>
            </a:extLst>
          </p:cNvPr>
          <p:cNvSpPr txBox="1">
            <a:spLocks noChangeArrowheads="1"/>
          </p:cNvSpPr>
          <p:nvPr/>
        </p:nvSpPr>
        <p:spPr bwMode="auto">
          <a:xfrm>
            <a:off x="6165313" y="1079235"/>
            <a:ext cx="4314673" cy="43666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Cambria Math" panose="02040503050406030204" pitchFamily="18" charset="0"/>
                <a:ea typeface="华文仿宋" panose="02010600040101010101" pitchFamily="2" charset="-122"/>
              </a:rPr>
              <a:t> </a:t>
            </a:r>
            <a:r>
              <a:rPr lang="zh-CN" altLang="en-US" kern="0" dirty="0">
                <a:solidFill>
                  <a:srgbClr val="FF0000"/>
                </a:solidFill>
                <a:latin typeface="Cambria Math" panose="02040503050406030204" pitchFamily="18" charset="0"/>
                <a:ea typeface="华文仿宋" panose="02010600040101010101" pitchFamily="2" charset="-122"/>
              </a:rPr>
              <a:t>最坏情况下时间复杂度</a:t>
            </a: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marL="0" indent="0" eaLnBrk="1" hangingPunct="1">
              <a:buClr>
                <a:srgbClr val="666600"/>
              </a:buClr>
              <a:buFont typeface="Wingdings" panose="05000000000000000000" pitchFamily="2" charset="2"/>
              <a:buNone/>
              <a:defRPr/>
            </a:pP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rPr>
              <a:t> </a:t>
            </a:r>
            <a:endParaRPr lang="en-US" altLang="zh-CN" kern="0" dirty="0">
              <a:solidFill>
                <a:srgbClr val="000000"/>
              </a:solidFill>
              <a:latin typeface="华文仿宋" panose="02010600040101010101" pitchFamily="2" charset="-122"/>
              <a:ea typeface="华文仿宋" panose="02010600040101010101" pitchFamily="2" charset="-122"/>
            </a:endParaRPr>
          </a:p>
        </p:txBody>
      </p:sp>
      <p:sp>
        <p:nvSpPr>
          <p:cNvPr id="6" name="文本框 6">
            <a:extLst>
              <a:ext uri="{FF2B5EF4-FFF2-40B4-BE49-F238E27FC236}">
                <a16:creationId xmlns:a16="http://schemas.microsoft.com/office/drawing/2014/main" xmlns="" id="{A4555980-B6F9-4D12-A4E7-5F666781CBD6}"/>
              </a:ext>
            </a:extLst>
          </p:cNvPr>
          <p:cNvSpPr txBox="1">
            <a:spLocks noChangeArrowheads="1"/>
          </p:cNvSpPr>
          <p:nvPr/>
        </p:nvSpPr>
        <p:spPr bwMode="auto">
          <a:xfrm>
            <a:off x="1272444" y="1676838"/>
            <a:ext cx="5848350" cy="382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lnSpc>
                <a:spcPct val="150000"/>
              </a:lnSpc>
              <a:spcBef>
                <a:spcPct val="0"/>
              </a:spcBef>
              <a:spcAft>
                <a:spcPct val="0"/>
              </a:spcAft>
            </a:pPr>
            <a:r>
              <a:rPr lang="zh-CN" altLang="pt-BR" sz="2400" b="1" dirty="0">
                <a:solidFill>
                  <a:srgbClr val="FF0000"/>
                </a:solidFill>
                <a:ea typeface="华文仿宋" panose="02010600040101010101" pitchFamily="2" charset="-122"/>
              </a:rPr>
              <a:t>算法 </a:t>
            </a:r>
            <a:r>
              <a:rPr lang="pt-BR" altLang="zh-CN" sz="2400" b="1" dirty="0">
                <a:solidFill>
                  <a:prstClr val="black"/>
                </a:solidFill>
                <a:ea typeface="华文仿宋" panose="02010600040101010101" pitchFamily="2" charset="-122"/>
              </a:rPr>
              <a:t>Insert Sort (A, n) </a:t>
            </a:r>
          </a:p>
          <a:p>
            <a:pPr eaLnBrk="0" fontAlgn="base" hangingPunct="0">
              <a:lnSpc>
                <a:spcPct val="150000"/>
              </a:lnSpc>
              <a:spcBef>
                <a:spcPct val="0"/>
              </a:spcBef>
              <a:spcAft>
                <a:spcPct val="0"/>
              </a:spcAft>
            </a:pPr>
            <a:r>
              <a:rPr lang="pt-BR" altLang="zh-CN" sz="2000" b="1" dirty="0">
                <a:solidFill>
                  <a:prstClr val="black"/>
                </a:solidFill>
                <a:ea typeface="华文仿宋" panose="02010600040101010101" pitchFamily="2" charset="-122"/>
              </a:rPr>
              <a:t>1. for j </a:t>
            </a:r>
            <a:r>
              <a:rPr lang="en-US" altLang="zh-CN" sz="2000" b="1" dirty="0">
                <a:solidFill>
                  <a:prstClr val="black"/>
                </a:solidFill>
                <a:ea typeface="华文仿宋" panose="02010600040101010101" pitchFamily="2" charset="-122"/>
                <a:sym typeface="Wingdings" panose="05000000000000000000" pitchFamily="2" charset="2"/>
              </a:rPr>
              <a:t> </a:t>
            </a:r>
            <a:r>
              <a:rPr lang="pt-BR" altLang="zh-CN" sz="2000" b="1" dirty="0">
                <a:solidFill>
                  <a:prstClr val="black"/>
                </a:solidFill>
                <a:ea typeface="华文仿宋" panose="02010600040101010101" pitchFamily="2" charset="-122"/>
              </a:rPr>
              <a:t>2 to n</a:t>
            </a:r>
          </a:p>
          <a:p>
            <a:pPr eaLnBrk="0" fontAlgn="base" hangingPunct="0">
              <a:lnSpc>
                <a:spcPct val="150000"/>
              </a:lnSpc>
              <a:spcBef>
                <a:spcPct val="0"/>
              </a:spcBef>
              <a:spcAft>
                <a:spcPct val="0"/>
              </a:spcAft>
            </a:pPr>
            <a:r>
              <a:rPr lang="pt-BR" altLang="zh-CN" sz="2000" b="1" dirty="0">
                <a:solidFill>
                  <a:prstClr val="black"/>
                </a:solidFill>
                <a:ea typeface="华文仿宋" panose="02010600040101010101" pitchFamily="2" charset="-122"/>
              </a:rPr>
              <a:t>2.       x </a:t>
            </a:r>
            <a:r>
              <a:rPr lang="pt-BR" altLang="zh-CN" sz="2000" b="1" dirty="0">
                <a:solidFill>
                  <a:prstClr val="black"/>
                </a:solidFill>
                <a:ea typeface="华文仿宋" panose="02010600040101010101" pitchFamily="2" charset="-122"/>
                <a:sym typeface="Wingdings" panose="05000000000000000000" pitchFamily="2" charset="2"/>
              </a:rPr>
              <a:t></a:t>
            </a:r>
            <a:r>
              <a:rPr lang="pt-BR" altLang="zh-CN" sz="2000" b="1" dirty="0">
                <a:solidFill>
                  <a:prstClr val="black"/>
                </a:solidFill>
                <a:ea typeface="华文仿宋" panose="02010600040101010101" pitchFamily="2" charset="-122"/>
              </a:rPr>
              <a:t>A [ j ]</a:t>
            </a:r>
          </a:p>
          <a:p>
            <a:pPr eaLnBrk="0" fontAlgn="base" hangingPunct="0">
              <a:lnSpc>
                <a:spcPct val="150000"/>
              </a:lnSpc>
              <a:spcBef>
                <a:spcPct val="0"/>
              </a:spcBef>
              <a:spcAft>
                <a:spcPct val="0"/>
              </a:spcAft>
            </a:pPr>
            <a:r>
              <a:rPr lang="pt-BR" altLang="zh-CN" sz="2000" b="1" dirty="0">
                <a:solidFill>
                  <a:prstClr val="black"/>
                </a:solidFill>
                <a:ea typeface="华文仿宋" panose="02010600040101010101" pitchFamily="2" charset="-122"/>
              </a:rPr>
              <a:t>3.       i</a:t>
            </a:r>
            <a:r>
              <a:rPr lang="pt-BR" altLang="zh-CN" sz="2000" b="1" dirty="0">
                <a:solidFill>
                  <a:prstClr val="black"/>
                </a:solidFill>
                <a:ea typeface="华文仿宋" panose="02010600040101010101" pitchFamily="2" charset="-122"/>
                <a:sym typeface="Wingdings" panose="05000000000000000000" pitchFamily="2" charset="2"/>
              </a:rPr>
              <a:t></a:t>
            </a:r>
            <a:r>
              <a:rPr lang="pt-BR" altLang="zh-CN" sz="2000" b="1" dirty="0">
                <a:solidFill>
                  <a:prstClr val="black"/>
                </a:solidFill>
                <a:ea typeface="华文仿宋" panose="02010600040101010101" pitchFamily="2" charset="-122"/>
              </a:rPr>
              <a:t>j-1 // </a:t>
            </a:r>
            <a:r>
              <a:rPr lang="zh-CN" altLang="pt-BR" sz="2000" b="1" dirty="0">
                <a:solidFill>
                  <a:prstClr val="black"/>
                </a:solidFill>
                <a:ea typeface="华文仿宋" panose="02010600040101010101" pitchFamily="2" charset="-122"/>
              </a:rPr>
              <a:t>把 </a:t>
            </a:r>
            <a:r>
              <a:rPr lang="pt-BR" altLang="zh-CN" sz="2000" b="1" dirty="0">
                <a:solidFill>
                  <a:prstClr val="black"/>
                </a:solidFill>
                <a:ea typeface="华文仿宋" panose="02010600040101010101" pitchFamily="2" charset="-122"/>
              </a:rPr>
              <a:t>A[j] </a:t>
            </a:r>
            <a:r>
              <a:rPr lang="zh-CN" altLang="pt-BR" sz="2000" b="1" dirty="0">
                <a:solidFill>
                  <a:prstClr val="black"/>
                </a:solidFill>
                <a:ea typeface="华文仿宋" panose="02010600040101010101" pitchFamily="2" charset="-122"/>
              </a:rPr>
              <a:t>插入 </a:t>
            </a:r>
          </a:p>
          <a:p>
            <a:pPr eaLnBrk="0" fontAlgn="base" hangingPunct="0">
              <a:lnSpc>
                <a:spcPct val="150000"/>
              </a:lnSpc>
              <a:spcBef>
                <a:spcPct val="0"/>
              </a:spcBef>
              <a:spcAft>
                <a:spcPct val="0"/>
              </a:spcAft>
            </a:pPr>
            <a:r>
              <a:rPr lang="pt-BR" altLang="zh-CN" sz="2000" b="1" dirty="0">
                <a:solidFill>
                  <a:prstClr val="black"/>
                </a:solidFill>
                <a:ea typeface="华文仿宋" panose="02010600040101010101" pitchFamily="2" charset="-122"/>
              </a:rPr>
              <a:t>4.       while i &gt;0 and x&lt;A[ i ] do </a:t>
            </a:r>
          </a:p>
          <a:p>
            <a:pPr eaLnBrk="0" fontAlgn="base" hangingPunct="0">
              <a:lnSpc>
                <a:spcPct val="150000"/>
              </a:lnSpc>
              <a:spcBef>
                <a:spcPct val="0"/>
              </a:spcBef>
              <a:spcAft>
                <a:spcPct val="0"/>
              </a:spcAft>
            </a:pPr>
            <a:r>
              <a:rPr lang="pt-BR" altLang="zh-CN" sz="2000" b="1" dirty="0">
                <a:solidFill>
                  <a:prstClr val="black"/>
                </a:solidFill>
                <a:ea typeface="华文仿宋" panose="02010600040101010101" pitchFamily="2" charset="-122"/>
              </a:rPr>
              <a:t>5.            A[ i+1] </a:t>
            </a:r>
            <a:r>
              <a:rPr lang="pt-BR" altLang="zh-CN" sz="2000" b="1" dirty="0">
                <a:solidFill>
                  <a:prstClr val="black"/>
                </a:solidFill>
                <a:ea typeface="华文仿宋" panose="02010600040101010101" pitchFamily="2" charset="-122"/>
                <a:sym typeface="Wingdings" panose="05000000000000000000" pitchFamily="2" charset="2"/>
              </a:rPr>
              <a:t> </a:t>
            </a:r>
            <a:r>
              <a:rPr lang="pt-BR" altLang="zh-CN" sz="2000" b="1" dirty="0">
                <a:solidFill>
                  <a:prstClr val="black"/>
                </a:solidFill>
                <a:ea typeface="华文仿宋" panose="02010600040101010101" pitchFamily="2" charset="-122"/>
              </a:rPr>
              <a:t>A[ i ] </a:t>
            </a:r>
          </a:p>
          <a:p>
            <a:pPr eaLnBrk="0" fontAlgn="base" hangingPunct="0">
              <a:lnSpc>
                <a:spcPct val="150000"/>
              </a:lnSpc>
              <a:spcBef>
                <a:spcPct val="0"/>
              </a:spcBef>
              <a:spcAft>
                <a:spcPct val="0"/>
              </a:spcAft>
            </a:pPr>
            <a:r>
              <a:rPr lang="pt-BR" altLang="zh-CN" sz="2000" b="1" dirty="0">
                <a:solidFill>
                  <a:prstClr val="black"/>
                </a:solidFill>
                <a:ea typeface="华文仿宋" panose="02010600040101010101" pitchFamily="2" charset="-122"/>
              </a:rPr>
              <a:t>6.               i </a:t>
            </a:r>
            <a:r>
              <a:rPr lang="pt-BR" altLang="zh-CN" sz="2000" b="1" dirty="0">
                <a:solidFill>
                  <a:prstClr val="black"/>
                </a:solidFill>
                <a:ea typeface="华文仿宋" panose="02010600040101010101" pitchFamily="2" charset="-122"/>
                <a:sym typeface="Wingdings" panose="05000000000000000000" pitchFamily="2" charset="2"/>
              </a:rPr>
              <a:t> </a:t>
            </a:r>
            <a:r>
              <a:rPr lang="pt-BR" altLang="zh-CN" sz="2000" b="1" dirty="0">
                <a:solidFill>
                  <a:prstClr val="black"/>
                </a:solidFill>
                <a:ea typeface="华文仿宋" panose="02010600040101010101" pitchFamily="2" charset="-122"/>
              </a:rPr>
              <a:t>i-1</a:t>
            </a:r>
          </a:p>
          <a:p>
            <a:pPr eaLnBrk="0" fontAlgn="base" hangingPunct="0">
              <a:lnSpc>
                <a:spcPct val="150000"/>
              </a:lnSpc>
              <a:spcBef>
                <a:spcPct val="0"/>
              </a:spcBef>
              <a:spcAft>
                <a:spcPct val="0"/>
              </a:spcAft>
            </a:pPr>
            <a:r>
              <a:rPr lang="pt-BR" altLang="zh-CN" sz="2000" b="1" dirty="0">
                <a:solidFill>
                  <a:prstClr val="black"/>
                </a:solidFill>
                <a:ea typeface="华文仿宋" panose="02010600040101010101" pitchFamily="2" charset="-122"/>
              </a:rPr>
              <a:t>7.         A[ i+1] </a:t>
            </a:r>
            <a:r>
              <a:rPr lang="pt-BR" altLang="zh-CN" sz="2000" b="1" dirty="0">
                <a:solidFill>
                  <a:prstClr val="black"/>
                </a:solidFill>
                <a:ea typeface="华文仿宋" panose="02010600040101010101" pitchFamily="2" charset="-122"/>
                <a:sym typeface="Wingdings" panose="05000000000000000000" pitchFamily="2" charset="2"/>
              </a:rPr>
              <a:t> </a:t>
            </a:r>
            <a:r>
              <a:rPr lang="pt-BR" altLang="zh-CN" sz="2000" b="1" dirty="0">
                <a:solidFill>
                  <a:prstClr val="black"/>
                </a:solidFill>
                <a:ea typeface="华文仿宋" panose="02010600040101010101" pitchFamily="2" charset="-122"/>
              </a:rPr>
              <a:t>x</a:t>
            </a:r>
            <a:endParaRPr lang="zh-CN" altLang="en-US" sz="2000" b="1" dirty="0">
              <a:solidFill>
                <a:prstClr val="black"/>
              </a:solidFill>
              <a:ea typeface="华文仿宋" panose="02010600040101010101" pitchFamily="2" charset="-122"/>
            </a:endParaRPr>
          </a:p>
        </p:txBody>
      </p:sp>
      <p:sp>
        <p:nvSpPr>
          <p:cNvPr id="8" name="Rectangle 5">
            <a:extLst>
              <a:ext uri="{FF2B5EF4-FFF2-40B4-BE49-F238E27FC236}">
                <a16:creationId xmlns:a16="http://schemas.microsoft.com/office/drawing/2014/main" xmlns="" id="{D6A5DA18-EA02-4BAF-92BE-3B9D0861B1C7}"/>
              </a:ext>
            </a:extLst>
          </p:cNvPr>
          <p:cNvSpPr txBox="1">
            <a:spLocks noChangeArrowheads="1"/>
          </p:cNvSpPr>
          <p:nvPr/>
        </p:nvSpPr>
        <p:spPr bwMode="auto">
          <a:xfrm>
            <a:off x="1439422" y="1079235"/>
            <a:ext cx="2691009" cy="43666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Cambria Math" panose="02040503050406030204" pitchFamily="18" charset="0"/>
                <a:ea typeface="华文仿宋" panose="02010600040101010101" pitchFamily="2" charset="-122"/>
              </a:rPr>
              <a:t> </a:t>
            </a:r>
            <a:r>
              <a:rPr lang="zh-CN" altLang="en-US" kern="0" dirty="0">
                <a:solidFill>
                  <a:srgbClr val="FF0000"/>
                </a:solidFill>
                <a:latin typeface="Cambria Math" panose="02040503050406030204" pitchFamily="18" charset="0"/>
                <a:ea typeface="华文仿宋" panose="02010600040101010101" pitchFamily="2" charset="-122"/>
              </a:rPr>
              <a:t>插入排序</a:t>
            </a: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lnSpc>
                <a:spcPct val="150000"/>
              </a:lnSpc>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eaLnBrk="1" hangingPunct="1">
              <a:lnSpc>
                <a:spcPct val="150000"/>
              </a:lnSpc>
              <a:buClr>
                <a:srgbClr val="666600"/>
              </a:buClr>
              <a:defRPr/>
            </a:pPr>
            <a:endParaRPr lang="en-US" altLang="zh-CN" kern="0" dirty="0">
              <a:solidFill>
                <a:srgbClr val="FF0000"/>
              </a:solidFill>
              <a:latin typeface="Cambria Math" panose="02040503050406030204" pitchFamily="18" charset="0"/>
              <a:ea typeface="华文仿宋" panose="02010600040101010101" pitchFamily="2" charset="-122"/>
            </a:endParaRPr>
          </a:p>
          <a:p>
            <a:pPr marL="0" indent="0" eaLnBrk="1" hangingPunct="1">
              <a:buClr>
                <a:srgbClr val="666600"/>
              </a:buClr>
              <a:buFont typeface="Wingdings" panose="05000000000000000000" pitchFamily="2" charset="2"/>
              <a:buNone/>
              <a:defRPr/>
            </a:pP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0000"/>
                </a:solidFill>
                <a:latin typeface="Times New Roman" panose="02020603050405020304" pitchFamily="18" charset="0"/>
                <a:ea typeface="华文仿宋" panose="02010600040101010101" pitchFamily="2" charset="-122"/>
              </a:rPr>
              <a:t> </a:t>
            </a:r>
            <a:endParaRPr lang="en-US" altLang="zh-CN" kern="0" dirty="0">
              <a:solidFill>
                <a:srgbClr val="000000"/>
              </a:solidFill>
              <a:latin typeface="华文仿宋" panose="02010600040101010101" pitchFamily="2" charset="-122"/>
              <a:ea typeface="华文仿宋" panose="02010600040101010101" pitchFamily="2" charset="-122"/>
            </a:endParaRPr>
          </a:p>
        </p:txBody>
      </p:sp>
      <p:sp>
        <p:nvSpPr>
          <p:cNvPr id="9" name="文本框 6">
            <a:extLst>
              <a:ext uri="{FF2B5EF4-FFF2-40B4-BE49-F238E27FC236}">
                <a16:creationId xmlns:a16="http://schemas.microsoft.com/office/drawing/2014/main" xmlns="" id="{9384A313-CA42-49EA-974C-E2A9E56C71CC}"/>
              </a:ext>
            </a:extLst>
          </p:cNvPr>
          <p:cNvSpPr txBox="1">
            <a:spLocks noChangeArrowheads="1"/>
          </p:cNvSpPr>
          <p:nvPr/>
        </p:nvSpPr>
        <p:spPr bwMode="auto">
          <a:xfrm>
            <a:off x="6165313" y="1827023"/>
            <a:ext cx="58483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zh-CN" altLang="en-US" sz="2400" b="1" dirty="0">
                <a:solidFill>
                  <a:srgbClr val="FF0000"/>
                </a:solidFill>
                <a:ea typeface="华文仿宋" panose="02010600040101010101" pitchFamily="2" charset="-122"/>
              </a:rPr>
              <a:t>插入排序：</a:t>
            </a:r>
            <a:r>
              <a:rPr lang="pt-BR" altLang="zh-CN" sz="2400" b="1" dirty="0">
                <a:solidFill>
                  <a:prstClr val="black"/>
                </a:solidFill>
                <a:ea typeface="华文仿宋" panose="02010600040101010101" pitchFamily="2" charset="-122"/>
              </a:rPr>
              <a:t> </a:t>
            </a:r>
          </a:p>
          <a:p>
            <a:pPr eaLnBrk="0" fontAlgn="base" hangingPunct="0">
              <a:lnSpc>
                <a:spcPct val="150000"/>
              </a:lnSpc>
              <a:spcBef>
                <a:spcPct val="0"/>
              </a:spcBef>
              <a:spcAft>
                <a:spcPct val="0"/>
              </a:spcAft>
            </a:pPr>
            <a:r>
              <a:rPr lang="zh-CN" altLang="en-US" sz="2000" b="1" dirty="0">
                <a:solidFill>
                  <a:prstClr val="black"/>
                </a:solidFill>
                <a:latin typeface="Cambria Math" panose="02040503050406030204" pitchFamily="18" charset="0"/>
                <a:ea typeface="华文仿宋" panose="02010600040101010101" pitchFamily="2" charset="-122"/>
              </a:rPr>
              <a:t>设基本运算是元素比较，对规模为</a:t>
            </a:r>
            <a:r>
              <a:rPr lang="en-US" altLang="zh-CN" sz="2000" b="1" dirty="0">
                <a:solidFill>
                  <a:prstClr val="black"/>
                </a:solidFill>
                <a:latin typeface="Cambria Math" panose="02040503050406030204" pitchFamily="18" charset="0"/>
                <a:ea typeface="华文仿宋" panose="02010600040101010101" pitchFamily="2" charset="-122"/>
              </a:rPr>
              <a:t>n</a:t>
            </a:r>
            <a:r>
              <a:rPr lang="zh-CN" altLang="en-US" sz="2000" b="1" dirty="0">
                <a:solidFill>
                  <a:prstClr val="black"/>
                </a:solidFill>
                <a:latin typeface="Cambria Math" panose="02040503050406030204" pitchFamily="18" charset="0"/>
                <a:ea typeface="华文仿宋" panose="02010600040101010101" pitchFamily="2" charset="-122"/>
              </a:rPr>
              <a:t>的输入最坏情况下的时间复杂度</a:t>
            </a:r>
            <a:r>
              <a:rPr lang="en-US" altLang="zh-CN" sz="2000" b="1" dirty="0">
                <a:solidFill>
                  <a:prstClr val="black"/>
                </a:solidFill>
                <a:latin typeface="Cambria Math" panose="02040503050406030204" pitchFamily="18" charset="0"/>
                <a:ea typeface="华文仿宋" panose="02010600040101010101" pitchFamily="2" charset="-122"/>
              </a:rPr>
              <a:t>W</a:t>
            </a:r>
            <a:r>
              <a:rPr lang="zh-CN" altLang="en-US" sz="2000" b="1" dirty="0">
                <a:solidFill>
                  <a:prstClr val="black"/>
                </a:solidFill>
                <a:latin typeface="Cambria Math" panose="02040503050406030204" pitchFamily="18" charset="0"/>
                <a:ea typeface="华文仿宋" panose="02010600040101010101" pitchFamily="2" charset="-122"/>
              </a:rPr>
              <a:t>（</a:t>
            </a:r>
            <a:r>
              <a:rPr lang="en-US" altLang="zh-CN" sz="2000" b="1" dirty="0">
                <a:solidFill>
                  <a:prstClr val="black"/>
                </a:solidFill>
                <a:latin typeface="Cambria Math" panose="02040503050406030204" pitchFamily="18" charset="0"/>
                <a:ea typeface="华文仿宋" panose="02010600040101010101" pitchFamily="2" charset="-122"/>
              </a:rPr>
              <a:t>n</a:t>
            </a:r>
            <a:r>
              <a:rPr lang="zh-CN" altLang="en-US" sz="2000" b="1" dirty="0">
                <a:solidFill>
                  <a:prstClr val="black"/>
                </a:solidFill>
                <a:latin typeface="Cambria Math" panose="02040503050406030204" pitchFamily="18" charset="0"/>
                <a:ea typeface="华文仿宋" panose="02010600040101010101" pitchFamily="2" charset="-122"/>
              </a:rPr>
              <a:t>）</a:t>
            </a:r>
            <a:endParaRPr lang="en-US" altLang="zh-CN" sz="2000" b="1" dirty="0">
              <a:solidFill>
                <a:prstClr val="black"/>
              </a:solidFill>
              <a:latin typeface="Cambria Math" panose="02040503050406030204" pitchFamily="18" charset="0"/>
              <a:ea typeface="华文仿宋" panose="02010600040101010101" pitchFamily="2" charset="-122"/>
            </a:endParaRPr>
          </a:p>
          <a:p>
            <a:pPr eaLnBrk="0" fontAlgn="base" hangingPunct="0">
              <a:lnSpc>
                <a:spcPct val="150000"/>
              </a:lnSpc>
              <a:spcBef>
                <a:spcPct val="0"/>
              </a:spcBef>
              <a:spcAft>
                <a:spcPct val="0"/>
              </a:spcAft>
            </a:pPr>
            <a:r>
              <a:rPr lang="en-US" altLang="zh-CN" sz="2000" b="1" dirty="0">
                <a:solidFill>
                  <a:prstClr val="black"/>
                </a:solidFill>
                <a:latin typeface="Cambria Math" panose="02040503050406030204" pitchFamily="18" charset="0"/>
                <a:ea typeface="华文仿宋" panose="02010600040101010101" pitchFamily="2" charset="-122"/>
              </a:rPr>
              <a:t>W(n)= W(n-1)+n-1</a:t>
            </a:r>
          </a:p>
          <a:p>
            <a:pPr eaLnBrk="0" fontAlgn="base" hangingPunct="0">
              <a:lnSpc>
                <a:spcPct val="150000"/>
              </a:lnSpc>
              <a:spcBef>
                <a:spcPct val="0"/>
              </a:spcBef>
              <a:spcAft>
                <a:spcPct val="0"/>
              </a:spcAft>
            </a:pPr>
            <a:r>
              <a:rPr lang="en-US" altLang="zh-CN" sz="2000" b="1" dirty="0">
                <a:solidFill>
                  <a:prstClr val="black"/>
                </a:solidFill>
                <a:latin typeface="Cambria Math" panose="02040503050406030204" pitchFamily="18" charset="0"/>
                <a:ea typeface="华文仿宋" panose="02010600040101010101" pitchFamily="2" charset="-122"/>
              </a:rPr>
              <a:t>W(1)=0</a:t>
            </a:r>
          </a:p>
          <a:p>
            <a:pPr eaLnBrk="0" fontAlgn="base" hangingPunct="0">
              <a:lnSpc>
                <a:spcPct val="150000"/>
              </a:lnSpc>
              <a:spcBef>
                <a:spcPct val="0"/>
              </a:spcBef>
              <a:spcAft>
                <a:spcPct val="0"/>
              </a:spcAft>
            </a:pPr>
            <a:r>
              <a:rPr lang="zh-CN" altLang="en-US" sz="2000" b="1" dirty="0">
                <a:solidFill>
                  <a:prstClr val="black"/>
                </a:solidFill>
                <a:latin typeface="Cambria Math" panose="02040503050406030204" pitchFamily="18" charset="0"/>
                <a:ea typeface="华文仿宋" panose="02010600040101010101" pitchFamily="2" charset="-122"/>
              </a:rPr>
              <a:t>解为</a:t>
            </a:r>
            <a:endParaRPr lang="en-US" altLang="zh-CN" sz="2000" b="1" dirty="0">
              <a:solidFill>
                <a:prstClr val="black"/>
              </a:solidFill>
              <a:latin typeface="Cambria Math" panose="02040503050406030204" pitchFamily="18" charset="0"/>
              <a:ea typeface="华文仿宋" panose="02010600040101010101" pitchFamily="2" charset="-122"/>
            </a:endParaRPr>
          </a:p>
          <a:p>
            <a:pPr eaLnBrk="0" fontAlgn="base" hangingPunct="0">
              <a:lnSpc>
                <a:spcPct val="150000"/>
              </a:lnSpc>
              <a:spcBef>
                <a:spcPct val="0"/>
              </a:spcBef>
              <a:spcAft>
                <a:spcPct val="0"/>
              </a:spcAft>
            </a:pPr>
            <a:r>
              <a:rPr lang="en-US" altLang="zh-CN" sz="2000" b="1" dirty="0">
                <a:solidFill>
                  <a:prstClr val="black"/>
                </a:solidFill>
                <a:latin typeface="Cambria Math" panose="02040503050406030204" pitchFamily="18" charset="0"/>
                <a:ea typeface="华文仿宋" panose="02010600040101010101" pitchFamily="2" charset="-122"/>
              </a:rPr>
              <a:t>W(n)=n(n-1)/2</a:t>
            </a:r>
          </a:p>
          <a:p>
            <a:pPr eaLnBrk="0" fontAlgn="base" hangingPunct="0">
              <a:spcBef>
                <a:spcPct val="0"/>
              </a:spcBef>
              <a:spcAft>
                <a:spcPct val="0"/>
              </a:spcAft>
            </a:pPr>
            <a:endParaRPr lang="en-US" altLang="zh-CN" sz="2400" b="1" dirty="0">
              <a:solidFill>
                <a:prstClr val="black"/>
              </a:solidFill>
              <a:ea typeface="华文仿宋" panose="02010600040101010101" pitchFamily="2" charset="-122"/>
            </a:endParaRPr>
          </a:p>
          <a:p>
            <a:pPr eaLnBrk="0" fontAlgn="base" hangingPunct="0">
              <a:spcBef>
                <a:spcPct val="0"/>
              </a:spcBef>
              <a:spcAft>
                <a:spcPct val="0"/>
              </a:spcAft>
            </a:pPr>
            <a:endParaRPr lang="zh-CN" altLang="en-US" sz="2400" b="1" dirty="0">
              <a:solidFill>
                <a:prstClr val="black"/>
              </a:solidFill>
              <a:ea typeface="华文仿宋" panose="02010600040101010101" pitchFamily="2" charset="-122"/>
            </a:endParaRPr>
          </a:p>
        </p:txBody>
      </p:sp>
      <p:sp>
        <p:nvSpPr>
          <p:cNvPr id="2" name="箭头: 右 1">
            <a:extLst>
              <a:ext uri="{FF2B5EF4-FFF2-40B4-BE49-F238E27FC236}">
                <a16:creationId xmlns:a16="http://schemas.microsoft.com/office/drawing/2014/main" xmlns="" id="{5F5CC651-FBD4-4290-91CB-EF254AD5D96C}"/>
              </a:ext>
            </a:extLst>
          </p:cNvPr>
          <p:cNvSpPr/>
          <p:nvPr/>
        </p:nvSpPr>
        <p:spPr>
          <a:xfrm>
            <a:off x="4754880" y="3005593"/>
            <a:ext cx="612250" cy="4234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668522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递推方程</a:t>
            </a:r>
          </a:p>
        </p:txBody>
      </p:sp>
      <p:sp>
        <p:nvSpPr>
          <p:cNvPr id="5" name="Rectangle 5">
            <a:extLst>
              <a:ext uri="{FF2B5EF4-FFF2-40B4-BE49-F238E27FC236}">
                <a16:creationId xmlns:a16="http://schemas.microsoft.com/office/drawing/2014/main" xmlns="" id="{0886A721-5C49-4276-A9FA-C75517E9D53A}"/>
              </a:ext>
            </a:extLst>
          </p:cNvPr>
          <p:cNvSpPr txBox="1">
            <a:spLocks noChangeArrowheads="1"/>
          </p:cNvSpPr>
          <p:nvPr/>
        </p:nvSpPr>
        <p:spPr bwMode="auto">
          <a:xfrm>
            <a:off x="2279576" y="1196752"/>
            <a:ext cx="7056784" cy="485775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递归方程</a:t>
            </a:r>
          </a:p>
          <a:p>
            <a:pPr>
              <a:lnSpc>
                <a:spcPct val="150000"/>
              </a:lnSpc>
              <a:buClr>
                <a:srgbClr val="666600"/>
              </a:buClr>
              <a:buFont typeface="Wingdings" panose="05000000000000000000" pitchFamily="2" charset="2"/>
              <a:buNone/>
              <a:defRPr/>
            </a:pPr>
            <a:r>
              <a:rPr lang="zh-CN" altLang="en-US"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递归方程是用小的输入值来描述一个函数的方程或</a:t>
            </a:r>
            <a:endParaRPr lang="en-US" altLang="zh-CN"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zh-CN" altLang="en-US" sz="2400" kern="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不等式</a:t>
            </a:r>
            <a:r>
              <a:rPr lang="en-US" altLang="zh-CN" sz="2400" kern="0" dirty="0">
                <a:solidFill>
                  <a:srgbClr val="000000"/>
                </a:solidFill>
                <a:latin typeface="Verdana"/>
              </a:rPr>
              <a:t>   </a:t>
            </a:r>
          </a:p>
          <a:p>
            <a:pPr eaLnBrk="1" hangingPunct="1">
              <a:buClr>
                <a:srgbClr val="666600"/>
              </a:buClr>
              <a:defRPr/>
            </a:pPr>
            <a:r>
              <a:rPr lang="zh-CN" altLang="en-US" kern="0" dirty="0">
                <a:solidFill>
                  <a:srgbClr val="FF0000"/>
                </a:solidFill>
                <a:latin typeface="华文仿宋" panose="02010600040101010101" pitchFamily="2" charset="-122"/>
                <a:ea typeface="华文仿宋" panose="02010600040101010101" pitchFamily="2" charset="-122"/>
              </a:rPr>
              <a:t>递归方程例</a:t>
            </a:r>
          </a:p>
          <a:p>
            <a:pPr eaLnBrk="1" fontAlgn="auto" hangingPunct="1">
              <a:lnSpc>
                <a:spcPct val="150000"/>
              </a:lnSpc>
              <a:spcBef>
                <a:spcPts val="600"/>
              </a:spcBef>
              <a:spcAft>
                <a:spcPts val="0"/>
              </a:spcAft>
              <a:buClrTx/>
              <a:buSzTx/>
              <a:buNone/>
              <a:defRPr/>
            </a:pPr>
            <a:r>
              <a:rPr lang="zh-CN" altLang="en-US" sz="2400" kern="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kern="0" dirty="0">
                <a:latin typeface="Times New Roman" panose="02020603050405020304" pitchFamily="18" charset="0"/>
                <a:ea typeface="华文仿宋" panose="02010600040101010101" pitchFamily="2" charset="-122"/>
                <a:cs typeface="Times New Roman" panose="02020603050405020304" pitchFamily="18" charset="0"/>
              </a:rPr>
              <a:t>Merge-sort</a:t>
            </a:r>
            <a:r>
              <a:rPr lang="zh-CN" altLang="en-US" sz="2400" kern="0" dirty="0">
                <a:latin typeface="Times New Roman" panose="02020603050405020304" pitchFamily="18" charset="0"/>
                <a:ea typeface="华文仿宋" panose="02010600040101010101" pitchFamily="2" charset="-122"/>
                <a:cs typeface="Times New Roman" panose="02020603050405020304" pitchFamily="18" charset="0"/>
              </a:rPr>
              <a:t>排序算法的复杂性方程</a:t>
            </a:r>
            <a:endParaRPr lang="en-US" altLang="zh-CN" sz="2400" kern="0" dirty="0">
              <a:latin typeface="Times New Roman" panose="02020603050405020304" pitchFamily="18" charset="0"/>
              <a:ea typeface="华文仿宋" panose="02010600040101010101" pitchFamily="2" charset="-122"/>
              <a:cs typeface="Times New Roman" panose="02020603050405020304" pitchFamily="18" charset="0"/>
            </a:endParaRPr>
          </a:p>
          <a:p>
            <a:pPr eaLnBrk="1" fontAlgn="auto" hangingPunct="1">
              <a:lnSpc>
                <a:spcPct val="150000"/>
              </a:lnSpc>
              <a:spcBef>
                <a:spcPts val="600"/>
              </a:spcBef>
              <a:spcAft>
                <a:spcPts val="0"/>
              </a:spcAft>
              <a:buClrTx/>
              <a:buSzTx/>
              <a:buNone/>
              <a:defRPr/>
            </a:pP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T(n)= </a:t>
            </a:r>
            <a:r>
              <a:rPr lang="en-US" altLang="zh-CN" sz="2400" i="1" dirty="0">
                <a:solidFill>
                  <a:srgbClr val="002060"/>
                </a:solidFill>
                <a:latin typeface="Times New Roman" panose="02020603050405020304" pitchFamily="18" charset="0"/>
                <a:sym typeface="Symbol" panose="05050102010706020507" pitchFamily="18" charset="2"/>
              </a:rPr>
              <a:t></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(1)                   if n=1</a:t>
            </a:r>
          </a:p>
          <a:p>
            <a:pPr eaLnBrk="1" fontAlgn="auto" hangingPunct="1">
              <a:lnSpc>
                <a:spcPct val="150000"/>
              </a:lnSpc>
              <a:spcBef>
                <a:spcPts val="600"/>
              </a:spcBef>
              <a:spcAft>
                <a:spcPts val="0"/>
              </a:spcAft>
              <a:buClrTx/>
              <a:buSzTx/>
              <a:buNone/>
              <a:defRPr/>
            </a:pP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T(n)=2T(n/2)+</a:t>
            </a:r>
            <a:r>
              <a:rPr lang="en-US" altLang="zh-CN" sz="2400" i="1" dirty="0">
                <a:solidFill>
                  <a:srgbClr val="002060"/>
                </a:solidFill>
                <a:latin typeface="Times New Roman" panose="02020603050405020304" pitchFamily="18" charset="0"/>
                <a:sym typeface="Symbol" panose="05050102010706020507" pitchFamily="18" charset="2"/>
              </a:rPr>
              <a:t> </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(n)     if n&gt;1.    </a:t>
            </a:r>
          </a:p>
          <a:p>
            <a:pPr eaLnBrk="1" fontAlgn="auto" hangingPunct="1">
              <a:lnSpc>
                <a:spcPct val="150000"/>
              </a:lnSpc>
              <a:spcBef>
                <a:spcPts val="600"/>
              </a:spcBef>
              <a:spcAft>
                <a:spcPts val="0"/>
              </a:spcAft>
              <a:buClrTx/>
              <a:buSzTx/>
              <a:buNone/>
              <a:defRPr/>
            </a:pPr>
            <a:r>
              <a:rPr lang="en-US" altLang="zh-CN" sz="2400" b="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T(n)</a:t>
            </a:r>
            <a:r>
              <a:rPr lang="zh-CN" altLang="en-US" sz="2400" b="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的解是</a:t>
            </a:r>
            <a:r>
              <a:rPr lang="en-US" altLang="zh-CN" sz="2400" i="1" dirty="0">
                <a:latin typeface="Times New Roman" panose="02020603050405020304" pitchFamily="18" charset="0"/>
                <a:sym typeface="Symbol" panose="05050102010706020507" pitchFamily="18" charset="2"/>
              </a:rPr>
              <a:t>(</a:t>
            </a:r>
            <a:r>
              <a:rPr lang="en-US" altLang="zh-CN" sz="2400" i="1" dirty="0" err="1">
                <a:latin typeface="Times New Roman" panose="02020603050405020304" pitchFamily="18" charset="0"/>
                <a:sym typeface="Symbol" panose="05050102010706020507" pitchFamily="18" charset="2"/>
              </a:rPr>
              <a:t>nlogn</a:t>
            </a:r>
            <a:r>
              <a:rPr lang="en-US" altLang="zh-CN" sz="2400" i="1" dirty="0">
                <a:latin typeface="Times New Roman" panose="02020603050405020304" pitchFamily="18" charset="0"/>
                <a:sym typeface="Symbol" panose="05050102010706020507" pitchFamily="18" charset="2"/>
              </a:rPr>
              <a:t>)</a:t>
            </a:r>
            <a:r>
              <a:rPr lang="en-US" altLang="zh-CN" sz="2400" b="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0" kern="0" dirty="0">
                <a:solidFill>
                  <a:srgbClr val="002060"/>
                </a:solidFill>
                <a:latin typeface="Times New Roman" panose="02020603050405020304" pitchFamily="18" charset="0"/>
                <a:ea typeface="华文仿宋" panose="02010600040101010101" pitchFamily="2" charset="-122"/>
              </a:rPr>
              <a:t> </a:t>
            </a:r>
            <a:endParaRPr lang="en-US" altLang="zh-CN" kern="0" dirty="0">
              <a:solidFill>
                <a:srgbClr val="002060"/>
              </a:solidFill>
              <a:latin typeface="华文仿宋" panose="02010600040101010101" pitchFamily="2" charset="-122"/>
              <a:ea typeface="华文仿宋" panose="02010600040101010101" pitchFamily="2" charset="-122"/>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a:extLst>
              <a:ext uri="{FF2B5EF4-FFF2-40B4-BE49-F238E27FC236}">
                <a16:creationId xmlns:a16="http://schemas.microsoft.com/office/drawing/2014/main" xmlns="" id="{71871859-93AD-4DDF-B0A6-E90ECDA2EE65}"/>
              </a:ext>
            </a:extLst>
          </p:cNvPr>
          <p:cNvSpPr txBox="1">
            <a:spLocks noChangeArrowheads="1"/>
          </p:cNvSpPr>
          <p:nvPr/>
        </p:nvSpPr>
        <p:spPr bwMode="auto">
          <a:xfrm>
            <a:off x="453536" y="118697"/>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递归方程求解</a:t>
            </a:r>
          </a:p>
        </p:txBody>
      </p:sp>
      <p:sp>
        <p:nvSpPr>
          <p:cNvPr id="10" name="Rectangle 1">
            <a:extLst>
              <a:ext uri="{FF2B5EF4-FFF2-40B4-BE49-F238E27FC236}">
                <a16:creationId xmlns:a16="http://schemas.microsoft.com/office/drawing/2014/main" xmlns="" id="{5C2B40C6-F66F-40BD-9391-F023AB38A22E}"/>
              </a:ext>
            </a:extLst>
          </p:cNvPr>
          <p:cNvSpPr>
            <a:spLocks noChangeArrowheads="1"/>
          </p:cNvSpPr>
          <p:nvPr/>
        </p:nvSpPr>
        <p:spPr bwMode="auto">
          <a:xfrm>
            <a:off x="1098306" y="1400824"/>
            <a:ext cx="7848600" cy="428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3100"/>
              </a:lnSpc>
              <a:spcBef>
                <a:spcPct val="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 </a:t>
            </a: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替换法</a:t>
            </a:r>
            <a:endPar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ts val="3100"/>
              </a:lnSpc>
              <a:spcBef>
                <a:spcPct val="0"/>
              </a:spcBef>
              <a:spcAft>
                <a:spcPct val="0"/>
              </a:spcAft>
            </a:pP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首先猜想</a:t>
            </a:r>
            <a:endParaRPr lang="en-US" altLang="zh-CN" sz="2400" b="1" dirty="0">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ts val="3100"/>
              </a:lnSpc>
              <a:spcBef>
                <a:spcPct val="0"/>
              </a:spcBef>
              <a:spcAft>
                <a:spcPct val="0"/>
              </a:spcAft>
            </a:pPr>
            <a:r>
              <a:rPr lang="en-US" altLang="zh-CN" sz="2400" b="1" dirty="0">
                <a:latin typeface="华文仿宋" panose="02010600040101010101" pitchFamily="2" charset="-122"/>
                <a:ea typeface="华文仿宋" panose="02010600040101010101" pitchFamily="2" charset="-122"/>
                <a:cs typeface="Times New Roman" panose="02020603050405020304" pitchFamily="18" charset="0"/>
              </a:rPr>
              <a:t>—</a:t>
            </a:r>
            <a:r>
              <a:rPr lang="zh-CN" altLang="en-US" sz="2400" b="1" dirty="0">
                <a:latin typeface="华文仿宋" panose="02010600040101010101" pitchFamily="2" charset="-122"/>
                <a:ea typeface="华文仿宋" panose="02010600040101010101" pitchFamily="2" charset="-122"/>
                <a:cs typeface="Times New Roman" panose="02020603050405020304" pitchFamily="18" charset="0"/>
              </a:rPr>
              <a:t>然后用数学归纳法证明</a:t>
            </a:r>
            <a:endParaRPr lang="en-US" altLang="zh-CN" sz="2400" b="1" dirty="0">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ts val="3100"/>
              </a:lnSpc>
              <a:spcBef>
                <a:spcPct val="0"/>
              </a:spcBef>
              <a:spcAft>
                <a:spcPct val="0"/>
              </a:spcAft>
            </a:pPr>
            <a:endParaRPr lang="en-US" altLang="zh-CN" sz="2400" b="1" dirty="0">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ts val="3100"/>
              </a:lnSpc>
              <a:spcBef>
                <a:spcPts val="60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 </a:t>
            </a: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迭代法</a:t>
            </a:r>
            <a:endParaRPr lang="en-US" altLang="zh-CN"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ts val="3100"/>
              </a:lnSpc>
              <a:spcBef>
                <a:spcPct val="0"/>
              </a:spcBef>
              <a:spcAft>
                <a:spcPct val="0"/>
              </a:spcAft>
            </a:pPr>
            <a:r>
              <a:rPr lang="en-US" altLang="zh-CN"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a:t>
            </a:r>
            <a:r>
              <a:rPr lang="zh-CN" altLang="en-US"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把方程转化为一个和式</a:t>
            </a:r>
            <a:endParaRPr lang="en-US" altLang="zh-CN"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ts val="3100"/>
              </a:lnSpc>
              <a:spcBef>
                <a:spcPct val="0"/>
              </a:spcBef>
              <a:spcAft>
                <a:spcPct val="0"/>
              </a:spcAft>
            </a:pPr>
            <a:r>
              <a:rPr lang="en-US" altLang="zh-CN"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a:t>
            </a:r>
            <a:r>
              <a:rPr lang="zh-CN" altLang="en-US"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然后用估计和的方法来求解</a:t>
            </a:r>
            <a:endParaRPr lang="en-US" altLang="zh-CN" sz="2400" b="1" dirty="0">
              <a:solidFill>
                <a:srgbClr val="0070C0"/>
              </a:solidFill>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ts val="3100"/>
              </a:lnSpc>
              <a:spcBef>
                <a:spcPct val="0"/>
              </a:spcBef>
              <a:spcAft>
                <a:spcPct val="0"/>
              </a:spcAft>
            </a:pPr>
            <a:endParaRPr lang="en-US" altLang="zh-CN"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ts val="3100"/>
              </a:lnSpc>
              <a:spcBef>
                <a:spcPts val="600"/>
              </a:spcBef>
              <a:spcAft>
                <a:spcPct val="0"/>
              </a:spcAft>
            </a:pPr>
            <a:r>
              <a:rPr lang="zh-CN" altLang="en-US" sz="2400" b="1" dirty="0">
                <a:solidFill>
                  <a:srgbClr val="FF0000"/>
                </a:solidFill>
                <a:ea typeface="华文仿宋" panose="02010600040101010101" pitchFamily="2" charset="-122"/>
                <a:cs typeface="Calibri" panose="020F0502020204030204" pitchFamily="34" charset="0"/>
              </a:rPr>
              <a:t>▪ </a:t>
            </a:r>
            <a:r>
              <a:rPr lang="zh-CN" altLang="en-US" sz="24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主定理</a:t>
            </a:r>
            <a:r>
              <a:rPr lang="zh-CN" altLang="en-US"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a:t>
            </a:r>
            <a:endParaRPr lang="en-US" altLang="zh-CN"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a:p>
            <a:pPr fontAlgn="base">
              <a:lnSpc>
                <a:spcPts val="3100"/>
              </a:lnSpc>
              <a:spcBef>
                <a:spcPts val="600"/>
              </a:spcBef>
              <a:spcAft>
                <a:spcPct val="0"/>
              </a:spcAft>
            </a:pPr>
            <a:r>
              <a:rPr lang="en-US" altLang="zh-CN"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a:t>
            </a:r>
            <a:r>
              <a:rPr lang="zh-CN" altLang="en-US"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求解型为</a:t>
            </a:r>
            <a:r>
              <a:rPr lang="en-US" altLang="zh-CN"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T(n)=</a:t>
            </a:r>
            <a:r>
              <a:rPr lang="en-US" altLang="zh-CN" sz="2400" b="1" dirty="0" err="1">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aT</a:t>
            </a:r>
            <a:r>
              <a:rPr lang="en-US" altLang="zh-CN"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(n/b)+f(n)</a:t>
            </a:r>
            <a:r>
              <a:rPr lang="zh-CN" altLang="en-US"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rPr>
              <a:t>的递归方程</a:t>
            </a:r>
            <a:endParaRPr lang="en-US" altLang="zh-CN" sz="2400" b="1" dirty="0">
              <a:solidFill>
                <a:srgbClr val="000000"/>
              </a:solidFill>
              <a:latin typeface="华文仿宋" panose="02010600040101010101" pitchFamily="2" charset="-122"/>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41007057"/>
      </p:ext>
    </p:extLst>
  </p:cSld>
  <p:clrMapOvr>
    <a:masterClrMapping/>
  </p:clrMapOvr>
  <p:transition>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7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13B85"/>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4568</Words>
  <Application>Microsoft Office PowerPoint</Application>
  <PresentationFormat>自定义</PresentationFormat>
  <Paragraphs>628</Paragraphs>
  <Slides>57</Slides>
  <Notes>55</Notes>
  <HiddenSlides>0</HiddenSlides>
  <MMClips>0</MMClips>
  <ScaleCrop>false</ScaleCrop>
  <HeadingPairs>
    <vt:vector size="6" baseType="variant">
      <vt:variant>
        <vt:lpstr>主题</vt:lpstr>
      </vt:variant>
      <vt:variant>
        <vt:i4>3</vt:i4>
      </vt:variant>
      <vt:variant>
        <vt:lpstr>嵌入 OLE 服务器</vt:lpstr>
      </vt:variant>
      <vt:variant>
        <vt:i4>1</vt:i4>
      </vt:variant>
      <vt:variant>
        <vt:lpstr>幻灯片标题</vt:lpstr>
      </vt:variant>
      <vt:variant>
        <vt:i4>57</vt:i4>
      </vt:variant>
    </vt:vector>
  </HeadingPairs>
  <TitlesOfParts>
    <vt:vector size="61" baseType="lpstr">
      <vt:lpstr>Office 主题​​</vt:lpstr>
      <vt:lpstr>自定义设计方案</vt:lpstr>
      <vt:lpstr>1_Office 主题​​</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15762607558@163.com</dc:creator>
  <cp:lastModifiedBy>LENOVO</cp:lastModifiedBy>
  <cp:revision>12</cp:revision>
  <dcterms:created xsi:type="dcterms:W3CDTF">2022-04-16T02:57:56Z</dcterms:created>
  <dcterms:modified xsi:type="dcterms:W3CDTF">2022-04-25T04:34:17Z</dcterms:modified>
</cp:coreProperties>
</file>